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0.xml.rels" ContentType="application/vnd.openxmlformats-package.relationships+xml"/>
  <Override PartName="/ppt/notesSlides/_rels/notesSlide5.xml.rels" ContentType="application/vnd.openxmlformats-package.relationships+xml"/>
  <Override PartName="/ppt/notesSlides/_rels/notesSlide33.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9.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39.xml.rels" ContentType="application/vnd.openxmlformats-package.relationships+xml"/>
  <Override PartName="/ppt/notesSlides/_rels/notesSlide7.xml.rels" ContentType="application/vnd.openxmlformats-package.relationships+xml"/>
  <Override PartName="/ppt/notesSlides/_rels/notesSlide53.xml.rels" ContentType="application/vnd.openxmlformats-package.relationships+xml"/>
  <Override PartName="/ppt/notesSlides/_rels/notesSlide41.xml.rels" ContentType="application/vnd.openxmlformats-package.relationships+xml"/>
  <Override PartName="/ppt/notesSlides/notesSlide30.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27.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53.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20.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53.png" ContentType="image/png"/>
  <Override PartName="/ppt/media/image10.wmf" ContentType="image/x-wmf"/>
  <Override PartName="/ppt/media/image52.tif" ContentType="image/tiff"/>
  <Override PartName="/ppt/media/image51.png" ContentType="image/png"/>
  <Override PartName="/ppt/media/image48.png" ContentType="image/png"/>
  <Override PartName="/ppt/media/image47.png" ContentType="image/png"/>
  <Override PartName="/ppt/media/image46.png" ContentType="image/png"/>
  <Override PartName="/ppt/media/image45.png" ContentType="image/png"/>
  <Override PartName="/ppt/media/image44.wmf" ContentType="image/x-wmf"/>
  <Override PartName="/ppt/media/image43.wmf" ContentType="image/x-wmf"/>
  <Override PartName="/ppt/media/image88.tif" ContentType="image/tiff"/>
  <Override PartName="/ppt/media/image39.png" ContentType="image/png"/>
  <Override PartName="/ppt/media/image61.wmf" ContentType="image/x-wmf"/>
  <Override PartName="/ppt/media/image34.png" ContentType="image/png"/>
  <Override PartName="/ppt/media/image36.tif" ContentType="image/tiff"/>
  <Override PartName="/ppt/media/image32.png" ContentType="image/png"/>
  <Override PartName="/ppt/media/image31.png" ContentType="image/png"/>
  <Override PartName="/ppt/media/image30.png" ContentType="image/png"/>
  <Override PartName="/ppt/media/image50.tif" ContentType="image/tiff"/>
  <Override PartName="/ppt/media/image49.png" ContentType="image/png"/>
  <Override PartName="/ppt/media/image71.wmf" ContentType="image/x-wmf"/>
  <Override PartName="/ppt/media/image12.png" ContentType="image/png"/>
  <Override PartName="/ppt/media/image14.tif" ContentType="image/tiff"/>
  <Override PartName="/ppt/media/image2.tif" ContentType="image/tiff"/>
  <Override PartName="/ppt/media/image11.wmf" ContentType="image/x-wmf"/>
  <Override PartName="/ppt/media/image54.png" ContentType="image/png"/>
  <Override PartName="/ppt/media/image33.png" ContentType="image/png"/>
  <Override PartName="/ppt/media/image35.tif" ContentType="image/tiff"/>
  <Override PartName="/ppt/media/image3.png" ContentType="image/png"/>
  <Override PartName="/ppt/media/image5.tif" ContentType="image/tiff"/>
  <Override PartName="/ppt/media/image17.tif" ContentType="image/tiff"/>
  <Override PartName="/ppt/media/image55.png" ContentType="image/png"/>
  <Override PartName="/ppt/media/image26.png" ContentType="image/png"/>
  <Override PartName="/ppt/media/image91.png" ContentType="image/png"/>
  <Override PartName="/ppt/media/image9.tif" ContentType="image/tiff"/>
  <Override PartName="/ppt/media/image19.png" ContentType="image/png"/>
  <Override PartName="/ppt/media/image86.tif" ContentType="image/tiff"/>
  <Override PartName="/ppt/media/image68.wmf" ContentType="image/x-wmf"/>
  <Override PartName="/ppt/media/image70.png" ContentType="image/png"/>
  <Override PartName="/ppt/media/image60.wmf" ContentType="image/x-wmf"/>
  <Override PartName="/ppt/media/image20.png" ContentType="image/png"/>
  <Override PartName="/ppt/media/image57.png" ContentType="image/png"/>
  <Override PartName="/ppt/media/image62.wmf" ContentType="image/x-wmf"/>
  <Override PartName="/ppt/media/image22.png" ContentType="image/png"/>
  <Override PartName="/ppt/media/image63.wmf" ContentType="image/x-wmf"/>
  <Override PartName="/ppt/media/image64.wmf" ContentType="image/x-wmf"/>
  <Override PartName="/ppt/media/image24.png" ContentType="image/png"/>
  <Override PartName="/ppt/media/image65.wmf" ContentType="image/x-wmf"/>
  <Override PartName="/ppt/media/image66.wmf" ContentType="image/x-wmf"/>
  <Override PartName="/ppt/media/image67.wmf" ContentType="image/x-wmf"/>
  <Override PartName="/ppt/media/image69.png" ContentType="image/png"/>
  <Override PartName="/ppt/media/image72.wmf" ContentType="image/x-wmf"/>
  <Override PartName="/ppt/media/image73.wmf" ContentType="image/x-wmf"/>
  <Override PartName="/ppt/media/image74.wmf" ContentType="image/x-wmf"/>
  <Override PartName="/ppt/media/image85.png" ContentType="image/png"/>
  <Override PartName="/ppt/media/image87.tif" ContentType="image/tiff"/>
  <Override PartName="/ppt/media/image78.wmf" ContentType="image/x-wmf"/>
  <Override PartName="/ppt/media/image90.wmf" ContentType="image/x-wmf"/>
  <Override PartName="/ppt/media/image95.png" ContentType="image/png"/>
  <Override PartName="/ppt/media/image83.jpeg" ContentType="image/jpeg"/>
  <Override PartName="/ppt/media/image97.png" ContentType="image/png"/>
  <Override PartName="/ppt/media/image82.wmf" ContentType="image/x-wmf"/>
  <Override PartName="/ppt/media/image18.png" ContentType="image/png"/>
  <Override PartName="/ppt/media/image8.tif" ContentType="image/tiff"/>
  <Override PartName="/ppt/media/image38.tif" ContentType="image/tiff"/>
  <Override PartName="/ppt/media/image42.png" ContentType="image/png"/>
  <Override PartName="/ppt/media/image96.png" ContentType="image/png"/>
  <Override PartName="/ppt/media/image81.wmf" ContentType="image/x-wmf"/>
  <Override PartName="/ppt/media/image37.tif" ContentType="image/tiff"/>
  <Override PartName="/ppt/media/image41.png" ContentType="image/png"/>
  <Override PartName="/ppt/media/image77.wmf" ContentType="image/x-wmf"/>
  <Override PartName="/ppt/media/image28.png" ContentType="image/png"/>
  <Override PartName="/ppt/media/image93.png" ContentType="image/png"/>
  <Override PartName="/ppt/media/image76.wmf" ContentType="image/x-wmf"/>
  <Override PartName="/ppt/media/image75.wmf" ContentType="image/x-wmf"/>
  <Override PartName="/ppt/media/image89.wmf" ContentType="image/x-wmf"/>
  <Override PartName="/ppt/media/image21.png" ContentType="image/png"/>
  <Override PartName="/ppt/media/image58.png" ContentType="image/png"/>
  <Override PartName="/ppt/media/image80.wmf" ContentType="image/x-wmf"/>
  <Override PartName="/ppt/media/image16.png" ContentType="image/png"/>
  <Override PartName="/ppt/media/image6.tif" ContentType="image/tiff"/>
  <Override PartName="/ppt/media/image40.png" ContentType="image/png"/>
  <Override PartName="/ppt/media/image59.wmf" ContentType="image/x-wmf"/>
  <Override PartName="/ppt/media/image29.png" ContentType="image/png"/>
  <Override PartName="/ppt/media/image15.tif" ContentType="image/tiff"/>
  <Override PartName="/ppt/media/image56.png" ContentType="image/png"/>
  <Override PartName="/ppt/media/image27.png" ContentType="image/png"/>
  <Override PartName="/ppt/media/image94.tif" ContentType="image/tiff"/>
  <Override PartName="/ppt/media/image92.png" ContentType="image/png"/>
  <Override PartName="/ppt/media/image23.png" ContentType="image/png"/>
  <Override PartName="/ppt/media/image25.tif" ContentType="image/tiff"/>
  <Override PartName="/ppt/media/image4.tif" ContentType="image/tiff"/>
  <Override PartName="/ppt/media/image7.tif" ContentType="image/tiff"/>
  <Override PartName="/ppt/media/image84.tif" ContentType="image/tiff"/>
  <Override PartName="/ppt/media/image13.tif" ContentType="image/tiff"/>
  <Override PartName="/ppt/media/image79.wmf" ContentType="image/x-wmf"/>
  <Override PartName="/ppt/media/image1.tif" ContentType="image/tiff"/>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1.xls" ContentType="application/vnd.ms-exce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3.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slides/slide4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8.xml" ContentType="application/vnd.openxmlformats-officedocument.presentationml.slide+xml"/>
  <Override PartName="/ppt/slides/slide50.xml" ContentType="application/vnd.openxmlformats-officedocument.presentationml.slide+xml"/>
  <Override PartName="/ppt/slides/slide39.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8.xml" ContentType="application/vnd.openxmlformats-officedocument.presentationml.slide+xml"/>
  <Override PartName="/ppt/slides/slide21.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21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22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221" name="PlaceHolder 4"/>
          <p:cNvSpPr>
            <a:spLocks noGrp="1"/>
          </p:cNvSpPr>
          <p:nvPr>
            <p:ph type="dt" idx="16"/>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222" name="PlaceHolder 5"/>
          <p:cNvSpPr>
            <a:spLocks noGrp="1"/>
          </p:cNvSpPr>
          <p:nvPr>
            <p:ph type="ftr" idx="17"/>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223" name="PlaceHolder 6"/>
          <p:cNvSpPr>
            <a:spLocks noGrp="1"/>
          </p:cNvSpPr>
          <p:nvPr>
            <p:ph type="sldNum" idx="18"/>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2398F6C-AA4C-47CA-9164-C7E09FAE4E0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380880" y="685800"/>
            <a:ext cx="6095520" cy="3428640"/>
          </a:xfrm>
          <a:prstGeom prst="rect">
            <a:avLst/>
          </a:prstGeom>
          <a:ln w="0">
            <a:noFill/>
          </a:ln>
        </p:spPr>
      </p:sp>
      <p:sp>
        <p:nvSpPr>
          <p:cNvPr id="570"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571" name="PlaceHolder 3"/>
          <p:cNvSpPr>
            <a:spLocks noGrp="1"/>
          </p:cNvSpPr>
          <p:nvPr>
            <p:ph type="sldNum" idx="2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43DBE01-38C3-4666-941D-D580E15EBEB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Num" idx="2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2F2E9026-7072-4F43-BBBD-88D15021DF7D}" type="slidenum">
              <a:rPr b="0" lang="en-US" sz="1200" spc="-1" strike="noStrike">
                <a:latin typeface="Times New Roman"/>
              </a:rPr>
              <a:t>&lt;number&gt;</a:t>
            </a:fld>
            <a:endParaRPr b="0" lang="en-US" sz="1200" spc="-1" strike="noStrike">
              <a:latin typeface="Times New Roman"/>
            </a:endParaRPr>
          </a:p>
        </p:txBody>
      </p:sp>
      <p:sp>
        <p:nvSpPr>
          <p:cNvPr id="594" name="PlaceHolder 2"/>
          <p:cNvSpPr>
            <a:spLocks noGrp="1"/>
          </p:cNvSpPr>
          <p:nvPr>
            <p:ph type="sldImg"/>
          </p:nvPr>
        </p:nvSpPr>
        <p:spPr>
          <a:xfrm>
            <a:off x="380880" y="685800"/>
            <a:ext cx="6095520" cy="3428640"/>
          </a:xfrm>
          <a:prstGeom prst="rect">
            <a:avLst/>
          </a:prstGeom>
          <a:ln w="0">
            <a:noFill/>
          </a:ln>
        </p:spPr>
      </p:sp>
      <p:sp>
        <p:nvSpPr>
          <p:cNvPr id="595"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Num" idx="29"/>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00AFC593-33DA-4F45-8B60-34FF15F27986}" type="slidenum">
              <a:rPr b="0" lang="en-US" sz="1200" spc="-1" strike="noStrike">
                <a:latin typeface="Times New Roman"/>
              </a:rPr>
              <a:t>&lt;number&gt;</a:t>
            </a:fld>
            <a:endParaRPr b="0" lang="en-US" sz="1200" spc="-1" strike="noStrike">
              <a:latin typeface="Times New Roman"/>
            </a:endParaRPr>
          </a:p>
        </p:txBody>
      </p:sp>
      <p:sp>
        <p:nvSpPr>
          <p:cNvPr id="597" name="PlaceHolder 2"/>
          <p:cNvSpPr>
            <a:spLocks noGrp="1"/>
          </p:cNvSpPr>
          <p:nvPr>
            <p:ph type="sldImg"/>
          </p:nvPr>
        </p:nvSpPr>
        <p:spPr>
          <a:xfrm>
            <a:off x="380880" y="685800"/>
            <a:ext cx="6095520" cy="3428640"/>
          </a:xfrm>
          <a:prstGeom prst="rect">
            <a:avLst/>
          </a:prstGeom>
          <a:ln w="0">
            <a:noFill/>
          </a:ln>
        </p:spPr>
      </p:sp>
      <p:sp>
        <p:nvSpPr>
          <p:cNvPr id="598"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380880" y="685800"/>
            <a:ext cx="6095520" cy="3428640"/>
          </a:xfrm>
          <a:prstGeom prst="rect">
            <a:avLst/>
          </a:prstGeom>
          <a:ln w="0">
            <a:noFill/>
          </a:ln>
        </p:spPr>
      </p:sp>
      <p:sp>
        <p:nvSpPr>
          <p:cNvPr id="600"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01" name="PlaceHolder 3"/>
          <p:cNvSpPr>
            <a:spLocks noGrp="1"/>
          </p:cNvSpPr>
          <p:nvPr>
            <p:ph type="sldNum" idx="3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E870868-D086-4D57-9EEA-3764B3DE8C8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380880" y="685800"/>
            <a:ext cx="6095520" cy="3428640"/>
          </a:xfrm>
          <a:prstGeom prst="rect">
            <a:avLst/>
          </a:prstGeom>
          <a:ln w="0">
            <a:noFill/>
          </a:ln>
        </p:spPr>
      </p:sp>
      <p:sp>
        <p:nvSpPr>
          <p:cNvPr id="603"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04" name="PlaceHolder 3"/>
          <p:cNvSpPr>
            <a:spLocks noGrp="1"/>
          </p:cNvSpPr>
          <p:nvPr>
            <p:ph type="sldNum" idx="3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F365C9F7-5D91-419C-BC45-048170269C17}"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380880" y="685800"/>
            <a:ext cx="6095520" cy="3428640"/>
          </a:xfrm>
          <a:prstGeom prst="rect">
            <a:avLst/>
          </a:prstGeom>
          <a:ln w="0">
            <a:noFill/>
          </a:ln>
        </p:spPr>
      </p:sp>
      <p:sp>
        <p:nvSpPr>
          <p:cNvPr id="606"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07" name="PlaceHolder 3"/>
          <p:cNvSpPr>
            <a:spLocks noGrp="1"/>
          </p:cNvSpPr>
          <p:nvPr>
            <p:ph type="sldNum" idx="3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BEB9A0E-C26B-4D7B-B5B3-7822682E68F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380880" y="685800"/>
            <a:ext cx="6095520" cy="3428640"/>
          </a:xfrm>
          <a:prstGeom prst="rect">
            <a:avLst/>
          </a:prstGeom>
          <a:ln w="0">
            <a:noFill/>
          </a:ln>
        </p:spPr>
      </p:sp>
      <p:sp>
        <p:nvSpPr>
          <p:cNvPr id="573"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574" name="PlaceHolder 3"/>
          <p:cNvSpPr>
            <a:spLocks noGrp="1"/>
          </p:cNvSpPr>
          <p:nvPr>
            <p:ph type="sldNum" idx="2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AAE0744C-AB23-4FD3-A3AC-43CC53BB571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Num" idx="3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4A8C280-28F9-4F36-A049-DCBBE31989EE}" type="slidenum">
              <a:rPr b="0" lang="en-US" sz="1200" spc="-1" strike="noStrike">
                <a:latin typeface="Times New Roman"/>
              </a:rPr>
              <a:t>&lt;number&gt;</a:t>
            </a:fld>
            <a:endParaRPr b="0" lang="en-US" sz="1200" spc="-1" strike="noStrike">
              <a:latin typeface="Times New Roman"/>
            </a:endParaRPr>
          </a:p>
        </p:txBody>
      </p:sp>
      <p:sp>
        <p:nvSpPr>
          <p:cNvPr id="609" name="PlaceHolder 2"/>
          <p:cNvSpPr>
            <a:spLocks noGrp="1"/>
          </p:cNvSpPr>
          <p:nvPr>
            <p:ph type="sldImg"/>
          </p:nvPr>
        </p:nvSpPr>
        <p:spPr>
          <a:xfrm>
            <a:off x="380880" y="685800"/>
            <a:ext cx="6095520" cy="3428640"/>
          </a:xfrm>
          <a:prstGeom prst="rect">
            <a:avLst/>
          </a:prstGeom>
          <a:ln w="0">
            <a:noFill/>
          </a:ln>
        </p:spPr>
      </p:sp>
      <p:sp>
        <p:nvSpPr>
          <p:cNvPr id="610"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Num" idx="3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30F4C930-0F83-4818-B79B-16300717071F}" type="slidenum">
              <a:rPr b="0" lang="en-US" sz="1200" spc="-1" strike="noStrike">
                <a:latin typeface="Times New Roman"/>
              </a:rPr>
              <a:t>&lt;number&gt;</a:t>
            </a:fld>
            <a:endParaRPr b="0" lang="en-US" sz="1200" spc="-1" strike="noStrike">
              <a:latin typeface="Times New Roman"/>
            </a:endParaRPr>
          </a:p>
        </p:txBody>
      </p:sp>
      <p:sp>
        <p:nvSpPr>
          <p:cNvPr id="612" name="PlaceHolder 2"/>
          <p:cNvSpPr>
            <a:spLocks noGrp="1"/>
          </p:cNvSpPr>
          <p:nvPr>
            <p:ph type="sldImg"/>
          </p:nvPr>
        </p:nvSpPr>
        <p:spPr>
          <a:xfrm>
            <a:off x="380880" y="685800"/>
            <a:ext cx="6095520" cy="3428640"/>
          </a:xfrm>
          <a:prstGeom prst="rect">
            <a:avLst/>
          </a:prstGeom>
          <a:ln w="0">
            <a:noFill/>
          </a:ln>
        </p:spPr>
      </p:sp>
      <p:sp>
        <p:nvSpPr>
          <p:cNvPr id="613"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Num" idx="3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BC4E088-45AB-46D5-9C2C-AF72021B8680}" type="slidenum">
              <a:rPr b="0" lang="en-US" sz="1200" spc="-1" strike="noStrike">
                <a:latin typeface="Times New Roman"/>
              </a:rPr>
              <a:t>&lt;number&gt;</a:t>
            </a:fld>
            <a:endParaRPr b="0" lang="en-US" sz="1200" spc="-1" strike="noStrike">
              <a:latin typeface="Times New Roman"/>
            </a:endParaRPr>
          </a:p>
        </p:txBody>
      </p:sp>
      <p:sp>
        <p:nvSpPr>
          <p:cNvPr id="615" name="PlaceHolder 2"/>
          <p:cNvSpPr>
            <a:spLocks noGrp="1"/>
          </p:cNvSpPr>
          <p:nvPr>
            <p:ph type="sldImg"/>
          </p:nvPr>
        </p:nvSpPr>
        <p:spPr>
          <a:xfrm>
            <a:off x="380880" y="685800"/>
            <a:ext cx="6095520" cy="3428640"/>
          </a:xfrm>
          <a:prstGeom prst="rect">
            <a:avLst/>
          </a:prstGeom>
          <a:ln w="0">
            <a:noFill/>
          </a:ln>
        </p:spPr>
      </p:sp>
      <p:sp>
        <p:nvSpPr>
          <p:cNvPr id="616"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Num" idx="3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13B4C72-CF45-4B54-BA13-ACA66E93ECED}" type="slidenum">
              <a:rPr b="0" lang="en-US" sz="1200" spc="-1" strike="noStrike">
                <a:latin typeface="Times New Roman"/>
              </a:rPr>
              <a:t>&lt;number&gt;</a:t>
            </a:fld>
            <a:endParaRPr b="0" lang="en-US" sz="1200" spc="-1" strike="noStrike">
              <a:latin typeface="Times New Roman"/>
            </a:endParaRPr>
          </a:p>
        </p:txBody>
      </p:sp>
      <p:sp>
        <p:nvSpPr>
          <p:cNvPr id="618" name="PlaceHolder 2"/>
          <p:cNvSpPr>
            <a:spLocks noGrp="1"/>
          </p:cNvSpPr>
          <p:nvPr>
            <p:ph type="sldImg"/>
          </p:nvPr>
        </p:nvSpPr>
        <p:spPr>
          <a:xfrm>
            <a:off x="380880" y="685800"/>
            <a:ext cx="6095520" cy="3428640"/>
          </a:xfrm>
          <a:prstGeom prst="rect">
            <a:avLst/>
          </a:prstGeom>
          <a:ln w="0">
            <a:noFill/>
          </a:ln>
        </p:spPr>
      </p:sp>
      <p:sp>
        <p:nvSpPr>
          <p:cNvPr id="619"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Num" idx="3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9E95784-6E91-41E1-A76C-F7B52CA47402}" type="slidenum">
              <a:rPr b="0" lang="en-US" sz="1200" spc="-1" strike="noStrike">
                <a:latin typeface="Times New Roman"/>
              </a:rPr>
              <a:t>&lt;number&gt;</a:t>
            </a:fld>
            <a:endParaRPr b="0" lang="en-US" sz="1200" spc="-1" strike="noStrike">
              <a:latin typeface="Times New Roman"/>
            </a:endParaRPr>
          </a:p>
        </p:txBody>
      </p:sp>
      <p:sp>
        <p:nvSpPr>
          <p:cNvPr id="621" name="PlaceHolder 2"/>
          <p:cNvSpPr>
            <a:spLocks noGrp="1"/>
          </p:cNvSpPr>
          <p:nvPr>
            <p:ph type="sldImg"/>
          </p:nvPr>
        </p:nvSpPr>
        <p:spPr>
          <a:xfrm>
            <a:off x="380880" y="685800"/>
            <a:ext cx="6095520" cy="3428640"/>
          </a:xfrm>
          <a:prstGeom prst="rect">
            <a:avLst/>
          </a:prstGeom>
          <a:ln w="0">
            <a:noFill/>
          </a:ln>
        </p:spPr>
      </p:sp>
      <p:sp>
        <p:nvSpPr>
          <p:cNvPr id="622"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380880" y="685800"/>
            <a:ext cx="6095520" cy="3428640"/>
          </a:xfrm>
          <a:prstGeom prst="rect">
            <a:avLst/>
          </a:prstGeom>
          <a:ln w="0">
            <a:noFill/>
          </a:ln>
        </p:spPr>
      </p:sp>
      <p:sp>
        <p:nvSpPr>
          <p:cNvPr id="624" name="PlaceHolder 2"/>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
        <p:nvSpPr>
          <p:cNvPr id="625" name="PlaceHolder 3"/>
          <p:cNvSpPr>
            <a:spLocks noGrp="1"/>
          </p:cNvSpPr>
          <p:nvPr>
            <p:ph type="sldNum" idx="3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A134CA4-FC25-4421-81C4-42BD9742A378}"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Num" idx="39"/>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26007F2-E62E-4DF9-8652-78EE3B4BD71F}" type="slidenum">
              <a:rPr b="0" lang="en-US" sz="1200" spc="-1" strike="noStrike">
                <a:latin typeface="Times New Roman"/>
              </a:rPr>
              <a:t>&lt;number&gt;</a:t>
            </a:fld>
            <a:endParaRPr b="0" lang="en-US" sz="1200" spc="-1" strike="noStrike">
              <a:latin typeface="Times New Roman"/>
            </a:endParaRPr>
          </a:p>
        </p:txBody>
      </p:sp>
      <p:sp>
        <p:nvSpPr>
          <p:cNvPr id="627" name="PlaceHolder 2"/>
          <p:cNvSpPr>
            <a:spLocks noGrp="1"/>
          </p:cNvSpPr>
          <p:nvPr>
            <p:ph type="sldImg"/>
          </p:nvPr>
        </p:nvSpPr>
        <p:spPr>
          <a:xfrm>
            <a:off x="380880" y="685800"/>
            <a:ext cx="6095520" cy="3428640"/>
          </a:xfrm>
          <a:prstGeom prst="rect">
            <a:avLst/>
          </a:prstGeom>
          <a:ln w="0">
            <a:noFill/>
          </a:ln>
        </p:spPr>
      </p:sp>
      <p:sp>
        <p:nvSpPr>
          <p:cNvPr id="628"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Num" idx="40"/>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1D07D22-CAF3-431B-9E3B-8FCF61D5B522}" type="slidenum">
              <a:rPr b="0" lang="en-US" sz="1200" spc="-1" strike="noStrike">
                <a:latin typeface="Times New Roman"/>
              </a:rPr>
              <a:t>&lt;number&gt;</a:t>
            </a:fld>
            <a:endParaRPr b="0" lang="en-US" sz="1200" spc="-1" strike="noStrike">
              <a:latin typeface="Times New Roman"/>
            </a:endParaRPr>
          </a:p>
        </p:txBody>
      </p:sp>
      <p:sp>
        <p:nvSpPr>
          <p:cNvPr id="630" name="PlaceHolder 2"/>
          <p:cNvSpPr>
            <a:spLocks noGrp="1"/>
          </p:cNvSpPr>
          <p:nvPr>
            <p:ph type="sldImg"/>
          </p:nvPr>
        </p:nvSpPr>
        <p:spPr>
          <a:xfrm>
            <a:off x="380880" y="685800"/>
            <a:ext cx="6095520" cy="3428640"/>
          </a:xfrm>
          <a:prstGeom prst="rect">
            <a:avLst/>
          </a:prstGeom>
          <a:ln w="0">
            <a:noFill/>
          </a:ln>
        </p:spPr>
      </p:sp>
      <p:sp>
        <p:nvSpPr>
          <p:cNvPr id="631"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Num" idx="41"/>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077B54D-9D6B-43AF-9043-FDA0E490FD1F}" type="slidenum">
              <a:rPr b="0" lang="en-US" sz="1200" spc="-1" strike="noStrike">
                <a:latin typeface="Times New Roman"/>
              </a:rPr>
              <a:t>&lt;number&gt;</a:t>
            </a:fld>
            <a:endParaRPr b="0" lang="en-US" sz="1200" spc="-1" strike="noStrike">
              <a:latin typeface="Times New Roman"/>
            </a:endParaRPr>
          </a:p>
        </p:txBody>
      </p:sp>
      <p:sp>
        <p:nvSpPr>
          <p:cNvPr id="633" name="PlaceHolder 2"/>
          <p:cNvSpPr>
            <a:spLocks noGrp="1"/>
          </p:cNvSpPr>
          <p:nvPr>
            <p:ph type="sldImg"/>
          </p:nvPr>
        </p:nvSpPr>
        <p:spPr>
          <a:xfrm>
            <a:off x="380880" y="685800"/>
            <a:ext cx="6095520" cy="3428640"/>
          </a:xfrm>
          <a:prstGeom prst="rect">
            <a:avLst/>
          </a:prstGeom>
          <a:ln w="0">
            <a:noFill/>
          </a:ln>
        </p:spPr>
      </p:sp>
      <p:sp>
        <p:nvSpPr>
          <p:cNvPr id="634"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Num" idx="4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F678BFC-EECD-488F-98A0-BBAD921E6CA3}" type="slidenum">
              <a:rPr b="0" lang="en-US" sz="1200" spc="-1" strike="noStrike">
                <a:latin typeface="Times New Roman"/>
              </a:rPr>
              <a:t>&lt;number&gt;</a:t>
            </a:fld>
            <a:endParaRPr b="0" lang="en-US" sz="1200" spc="-1" strike="noStrike">
              <a:latin typeface="Times New Roman"/>
            </a:endParaRPr>
          </a:p>
        </p:txBody>
      </p:sp>
      <p:sp>
        <p:nvSpPr>
          <p:cNvPr id="636" name="PlaceHolder 2"/>
          <p:cNvSpPr>
            <a:spLocks noGrp="1"/>
          </p:cNvSpPr>
          <p:nvPr>
            <p:ph type="sldImg"/>
          </p:nvPr>
        </p:nvSpPr>
        <p:spPr>
          <a:xfrm>
            <a:off x="380880" y="685800"/>
            <a:ext cx="6095520" cy="3428640"/>
          </a:xfrm>
          <a:prstGeom prst="rect">
            <a:avLst/>
          </a:prstGeom>
          <a:ln w="0">
            <a:noFill/>
          </a:ln>
        </p:spPr>
      </p:sp>
      <p:sp>
        <p:nvSpPr>
          <p:cNvPr id="637"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Num" idx="4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62C551C-E64D-4917-ADD0-4B6DA98DF665}" type="slidenum">
              <a:rPr b="0" lang="en-US" sz="1200" spc="-1" strike="noStrike">
                <a:latin typeface="Times New Roman"/>
              </a:rPr>
              <a:t>&lt;number&gt;</a:t>
            </a:fld>
            <a:endParaRPr b="0" lang="en-US" sz="1200" spc="-1" strike="noStrike">
              <a:latin typeface="Times New Roman"/>
            </a:endParaRPr>
          </a:p>
        </p:txBody>
      </p:sp>
      <p:sp>
        <p:nvSpPr>
          <p:cNvPr id="639" name="PlaceHolder 2"/>
          <p:cNvSpPr>
            <a:spLocks noGrp="1"/>
          </p:cNvSpPr>
          <p:nvPr>
            <p:ph type="sldImg"/>
          </p:nvPr>
        </p:nvSpPr>
        <p:spPr>
          <a:xfrm>
            <a:off x="380880" y="685800"/>
            <a:ext cx="6095520" cy="3428640"/>
          </a:xfrm>
          <a:prstGeom prst="rect">
            <a:avLst/>
          </a:prstGeom>
          <a:ln w="0">
            <a:noFill/>
          </a:ln>
        </p:spPr>
      </p:sp>
      <p:sp>
        <p:nvSpPr>
          <p:cNvPr id="640"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sldNum" idx="4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2CFFD60-FD2E-4465-80E3-E4A54E40E57E}" type="slidenum">
              <a:rPr b="0" lang="en-US" sz="1200" spc="-1" strike="noStrike">
                <a:latin typeface="Times New Roman"/>
              </a:rPr>
              <a:t>&lt;number&gt;</a:t>
            </a:fld>
            <a:endParaRPr b="0" lang="en-US" sz="1200" spc="-1" strike="noStrike">
              <a:latin typeface="Times New Roman"/>
            </a:endParaRPr>
          </a:p>
        </p:txBody>
      </p:sp>
      <p:sp>
        <p:nvSpPr>
          <p:cNvPr id="642" name="PlaceHolder 2"/>
          <p:cNvSpPr>
            <a:spLocks noGrp="1"/>
          </p:cNvSpPr>
          <p:nvPr>
            <p:ph type="sldImg"/>
          </p:nvPr>
        </p:nvSpPr>
        <p:spPr>
          <a:xfrm>
            <a:off x="380880" y="685800"/>
            <a:ext cx="6095520" cy="3428640"/>
          </a:xfrm>
          <a:prstGeom prst="rect">
            <a:avLst/>
          </a:prstGeom>
          <a:ln w="0">
            <a:noFill/>
          </a:ln>
        </p:spPr>
      </p:sp>
      <p:sp>
        <p:nvSpPr>
          <p:cNvPr id="643"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Num" idx="4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92AFD04-E030-4B9B-BF6A-CF3B17B81A4C}" type="slidenum">
              <a:rPr b="0" lang="en-US" sz="1200" spc="-1" strike="noStrike">
                <a:latin typeface="Times New Roman"/>
              </a:rPr>
              <a:t>&lt;number&gt;</a:t>
            </a:fld>
            <a:endParaRPr b="0" lang="en-US" sz="1200" spc="-1" strike="noStrike">
              <a:latin typeface="Times New Roman"/>
            </a:endParaRPr>
          </a:p>
        </p:txBody>
      </p:sp>
      <p:sp>
        <p:nvSpPr>
          <p:cNvPr id="645" name="PlaceHolder 2"/>
          <p:cNvSpPr>
            <a:spLocks noGrp="1"/>
          </p:cNvSpPr>
          <p:nvPr>
            <p:ph type="sldImg"/>
          </p:nvPr>
        </p:nvSpPr>
        <p:spPr>
          <a:xfrm>
            <a:off x="380880" y="685800"/>
            <a:ext cx="6095520" cy="3428640"/>
          </a:xfrm>
          <a:prstGeom prst="rect">
            <a:avLst/>
          </a:prstGeom>
          <a:ln w="0">
            <a:noFill/>
          </a:ln>
        </p:spPr>
      </p:sp>
      <p:sp>
        <p:nvSpPr>
          <p:cNvPr id="646"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Num" idx="22"/>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CEF24E2-244C-4D15-9D01-DFCC7EC17B15}" type="slidenum">
              <a:rPr b="0" lang="en-US" sz="1200" spc="-1" strike="noStrike">
                <a:latin typeface="Times New Roman"/>
              </a:rPr>
              <a:t>&lt;number&gt;</a:t>
            </a:fld>
            <a:endParaRPr b="0" lang="en-US" sz="1200" spc="-1" strike="noStrike">
              <a:latin typeface="Times New Roman"/>
            </a:endParaRPr>
          </a:p>
        </p:txBody>
      </p:sp>
      <p:sp>
        <p:nvSpPr>
          <p:cNvPr id="576" name="PlaceHolder 2"/>
          <p:cNvSpPr>
            <a:spLocks noGrp="1"/>
          </p:cNvSpPr>
          <p:nvPr>
            <p:ph type="sldImg"/>
          </p:nvPr>
        </p:nvSpPr>
        <p:spPr>
          <a:xfrm>
            <a:off x="380880" y="685800"/>
            <a:ext cx="6095520" cy="3428640"/>
          </a:xfrm>
          <a:prstGeom prst="rect">
            <a:avLst/>
          </a:prstGeom>
          <a:ln w="0">
            <a:noFill/>
          </a:ln>
        </p:spPr>
      </p:sp>
      <p:sp>
        <p:nvSpPr>
          <p:cNvPr id="577"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Num" idx="4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5D49E25-6516-4990-BD47-354667E05CC0}" type="slidenum">
              <a:rPr b="0" lang="en-US" sz="1200" spc="-1" strike="noStrike">
                <a:latin typeface="Times New Roman"/>
              </a:rPr>
              <a:t>&lt;number&gt;</a:t>
            </a:fld>
            <a:endParaRPr b="0" lang="en-US" sz="1200" spc="-1" strike="noStrike">
              <a:latin typeface="Times New Roman"/>
            </a:endParaRPr>
          </a:p>
        </p:txBody>
      </p:sp>
      <p:sp>
        <p:nvSpPr>
          <p:cNvPr id="648" name="PlaceHolder 2"/>
          <p:cNvSpPr>
            <a:spLocks noGrp="1"/>
          </p:cNvSpPr>
          <p:nvPr>
            <p:ph type="sldImg"/>
          </p:nvPr>
        </p:nvSpPr>
        <p:spPr>
          <a:xfrm>
            <a:off x="380880" y="685800"/>
            <a:ext cx="6095520" cy="3428640"/>
          </a:xfrm>
          <a:prstGeom prst="rect">
            <a:avLst/>
          </a:prstGeom>
          <a:ln w="0">
            <a:noFill/>
          </a:ln>
        </p:spPr>
      </p:sp>
      <p:sp>
        <p:nvSpPr>
          <p:cNvPr id="649"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Num" idx="4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0E0C14B-52F2-42E9-87D7-FC25B5AB95B0}" type="slidenum">
              <a:rPr b="0" lang="en-US" sz="1200" spc="-1" strike="noStrike">
                <a:latin typeface="Times New Roman"/>
              </a:rPr>
              <a:t>&lt;number&gt;</a:t>
            </a:fld>
            <a:endParaRPr b="0" lang="en-US" sz="1200" spc="-1" strike="noStrike">
              <a:latin typeface="Times New Roman"/>
            </a:endParaRPr>
          </a:p>
        </p:txBody>
      </p:sp>
      <p:sp>
        <p:nvSpPr>
          <p:cNvPr id="651" name="PlaceHolder 2"/>
          <p:cNvSpPr>
            <a:spLocks noGrp="1"/>
          </p:cNvSpPr>
          <p:nvPr>
            <p:ph type="sldImg"/>
          </p:nvPr>
        </p:nvSpPr>
        <p:spPr>
          <a:xfrm>
            <a:off x="380880" y="685800"/>
            <a:ext cx="6095520" cy="3428640"/>
          </a:xfrm>
          <a:prstGeom prst="rect">
            <a:avLst/>
          </a:prstGeom>
          <a:ln w="0">
            <a:noFill/>
          </a:ln>
        </p:spPr>
      </p:sp>
      <p:sp>
        <p:nvSpPr>
          <p:cNvPr id="652"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Num" idx="23"/>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8DA7D992-B112-4DC9-A919-A21BBC166932}" type="slidenum">
              <a:rPr b="0" lang="en-US" sz="1200" spc="-1" strike="noStrike">
                <a:latin typeface="Times New Roman"/>
              </a:rPr>
              <a:t>&lt;number&gt;</a:t>
            </a:fld>
            <a:endParaRPr b="0" lang="en-US" sz="1200" spc="-1" strike="noStrike">
              <a:latin typeface="Times New Roman"/>
            </a:endParaRPr>
          </a:p>
        </p:txBody>
      </p:sp>
      <p:sp>
        <p:nvSpPr>
          <p:cNvPr id="579" name="PlaceHolder 2"/>
          <p:cNvSpPr>
            <a:spLocks noGrp="1"/>
          </p:cNvSpPr>
          <p:nvPr>
            <p:ph type="sldImg"/>
          </p:nvPr>
        </p:nvSpPr>
        <p:spPr>
          <a:xfrm>
            <a:off x="380880" y="685800"/>
            <a:ext cx="6095520" cy="3428640"/>
          </a:xfrm>
          <a:prstGeom prst="rect">
            <a:avLst/>
          </a:prstGeom>
          <a:ln w="0">
            <a:noFill/>
          </a:ln>
        </p:spPr>
      </p:sp>
      <p:sp>
        <p:nvSpPr>
          <p:cNvPr id="580"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sldImg"/>
          </p:nvPr>
        </p:nvSpPr>
        <p:spPr>
          <a:xfrm>
            <a:off x="380880" y="685800"/>
            <a:ext cx="6095520" cy="3428640"/>
          </a:xfrm>
          <a:prstGeom prst="rect">
            <a:avLst/>
          </a:prstGeom>
          <a:ln w="0">
            <a:noFill/>
          </a:ln>
        </p:spPr>
      </p:sp>
      <p:sp>
        <p:nvSpPr>
          <p:cNvPr id="654" name="PlaceHolder 2"/>
          <p:cNvSpPr>
            <a:spLocks noGrp="1"/>
          </p:cNvSpPr>
          <p:nvPr>
            <p:ph type="body"/>
          </p:nvPr>
        </p:nvSpPr>
        <p:spPr>
          <a:xfrm>
            <a:off x="685800" y="4343400"/>
            <a:ext cx="5486040" cy="4114440"/>
          </a:xfrm>
          <a:prstGeom prst="rect">
            <a:avLst/>
          </a:prstGeom>
          <a:noFill/>
          <a:ln w="0">
            <a:noFill/>
          </a:ln>
        </p:spPr>
        <p:txBody>
          <a:bodyPr anchor="t">
            <a:noAutofit/>
          </a:bodyPr>
          <a:p>
            <a:pPr marL="216000" indent="-216000">
              <a:lnSpc>
                <a:spcPct val="100000"/>
              </a:lnSpc>
              <a:buNone/>
            </a:pPr>
            <a:r>
              <a:rPr b="0" lang="en-US" sz="2000" spc="-1" strike="noStrike">
                <a:latin typeface="Arial"/>
              </a:rPr>
              <a:t>Mean of z = 0</a:t>
            </a:r>
            <a:endParaRPr b="0" lang="en-US" sz="2000" spc="-1" strike="noStrike">
              <a:latin typeface="Arial"/>
            </a:endParaRPr>
          </a:p>
          <a:p>
            <a:pPr marL="216000" indent="-216000">
              <a:lnSpc>
                <a:spcPct val="100000"/>
              </a:lnSpc>
              <a:buNone/>
            </a:pPr>
            <a:r>
              <a:rPr b="0" lang="en-US" sz="2000" spc="-1" strike="noStrike">
                <a:latin typeface="Arial"/>
              </a:rPr>
              <a:t>Stdev of z = 1</a:t>
            </a:r>
            <a:endParaRPr b="0" lang="en-US" sz="2000" spc="-1" strike="noStrike">
              <a:latin typeface="Arial"/>
            </a:endParaRPr>
          </a:p>
        </p:txBody>
      </p:sp>
      <p:sp>
        <p:nvSpPr>
          <p:cNvPr id="655" name="PlaceHolder 3"/>
          <p:cNvSpPr>
            <a:spLocks noGrp="1"/>
          </p:cNvSpPr>
          <p:nvPr>
            <p:ph type="sldNum" idx="48"/>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mn-lt"/>
                <a:ea typeface="+mn-ea"/>
              </a:defRPr>
            </a:lvl1pPr>
          </a:lstStyle>
          <a:p>
            <a:pPr algn="r">
              <a:lnSpc>
                <a:spcPct val="100000"/>
              </a:lnSpc>
              <a:buNone/>
            </a:pPr>
            <a:fld id="{61103560-8F23-4ED6-A44B-3CAF1CCDB0C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Num" idx="24"/>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9BBA96F-92CB-43A1-BAC2-3B06299F04AA}" type="slidenum">
              <a:rPr b="0" lang="en-US" sz="1200" spc="-1" strike="noStrike">
                <a:latin typeface="Times New Roman"/>
              </a:rPr>
              <a:t>&lt;number&gt;</a:t>
            </a:fld>
            <a:endParaRPr b="0" lang="en-US" sz="1200" spc="-1" strike="noStrike">
              <a:latin typeface="Times New Roman"/>
            </a:endParaRPr>
          </a:p>
        </p:txBody>
      </p:sp>
      <p:sp>
        <p:nvSpPr>
          <p:cNvPr id="582" name="PlaceHolder 2"/>
          <p:cNvSpPr>
            <a:spLocks noGrp="1"/>
          </p:cNvSpPr>
          <p:nvPr>
            <p:ph type="sldImg"/>
          </p:nvPr>
        </p:nvSpPr>
        <p:spPr>
          <a:xfrm>
            <a:off x="380880" y="685800"/>
            <a:ext cx="6095520" cy="3428640"/>
          </a:xfrm>
          <a:prstGeom prst="rect">
            <a:avLst/>
          </a:prstGeom>
          <a:ln w="0">
            <a:noFill/>
          </a:ln>
        </p:spPr>
      </p:sp>
      <p:sp>
        <p:nvSpPr>
          <p:cNvPr id="583"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Num" idx="25"/>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1F1C78B-60A3-4B8E-92CD-8FF504F0AB17}" type="slidenum">
              <a:rPr b="0" lang="en-US" sz="1200" spc="-1" strike="noStrike">
                <a:latin typeface="Times New Roman"/>
              </a:rPr>
              <a:t>&lt;number&gt;</a:t>
            </a:fld>
            <a:endParaRPr b="0" lang="en-US" sz="1200" spc="-1" strike="noStrike">
              <a:latin typeface="Times New Roman"/>
            </a:endParaRPr>
          </a:p>
        </p:txBody>
      </p:sp>
      <p:sp>
        <p:nvSpPr>
          <p:cNvPr id="585" name="PlaceHolder 2"/>
          <p:cNvSpPr>
            <a:spLocks noGrp="1"/>
          </p:cNvSpPr>
          <p:nvPr>
            <p:ph type="sldImg"/>
          </p:nvPr>
        </p:nvSpPr>
        <p:spPr>
          <a:xfrm>
            <a:off x="380880" y="685800"/>
            <a:ext cx="6095520" cy="3428640"/>
          </a:xfrm>
          <a:prstGeom prst="rect">
            <a:avLst/>
          </a:prstGeom>
          <a:ln w="0">
            <a:noFill/>
          </a:ln>
        </p:spPr>
      </p:sp>
      <p:sp>
        <p:nvSpPr>
          <p:cNvPr id="586"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Num" idx="26"/>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0DFD3B5-35D3-4402-866E-54244E2AF41B}" type="slidenum">
              <a:rPr b="0" lang="en-US" sz="1200" spc="-1" strike="noStrike">
                <a:latin typeface="Times New Roman"/>
              </a:rPr>
              <a:t>&lt;number&gt;</a:t>
            </a:fld>
            <a:endParaRPr b="0" lang="en-US" sz="1200" spc="-1" strike="noStrike">
              <a:latin typeface="Times New Roman"/>
            </a:endParaRPr>
          </a:p>
        </p:txBody>
      </p:sp>
      <p:sp>
        <p:nvSpPr>
          <p:cNvPr id="588" name="PlaceHolder 2"/>
          <p:cNvSpPr>
            <a:spLocks noGrp="1"/>
          </p:cNvSpPr>
          <p:nvPr>
            <p:ph type="sldImg"/>
          </p:nvPr>
        </p:nvSpPr>
        <p:spPr>
          <a:xfrm>
            <a:off x="380880" y="685800"/>
            <a:ext cx="6095520" cy="3428640"/>
          </a:xfrm>
          <a:prstGeom prst="rect">
            <a:avLst/>
          </a:prstGeom>
          <a:ln w="0">
            <a:noFill/>
          </a:ln>
        </p:spPr>
      </p:sp>
      <p:sp>
        <p:nvSpPr>
          <p:cNvPr id="589"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Num" idx="27"/>
          </p:nvPr>
        </p:nvSpPr>
        <p:spPr>
          <a:xfrm>
            <a:off x="3884760" y="8685360"/>
            <a:ext cx="2971440" cy="45684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A5BAA63-2675-40B6-A013-3DB79E59DAB7}" type="slidenum">
              <a:rPr b="0" lang="en-US" sz="1200" spc="-1" strike="noStrike">
                <a:latin typeface="Times New Roman"/>
              </a:rPr>
              <a:t>&lt;number&gt;</a:t>
            </a:fld>
            <a:endParaRPr b="0" lang="en-US" sz="1200" spc="-1" strike="noStrike">
              <a:latin typeface="Times New Roman"/>
            </a:endParaRPr>
          </a:p>
        </p:txBody>
      </p:sp>
      <p:sp>
        <p:nvSpPr>
          <p:cNvPr id="591" name="PlaceHolder 2"/>
          <p:cNvSpPr>
            <a:spLocks noGrp="1"/>
          </p:cNvSpPr>
          <p:nvPr>
            <p:ph type="sldImg"/>
          </p:nvPr>
        </p:nvSpPr>
        <p:spPr>
          <a:xfrm>
            <a:off x="380880" y="685800"/>
            <a:ext cx="6095520" cy="3428640"/>
          </a:xfrm>
          <a:prstGeom prst="rect">
            <a:avLst/>
          </a:prstGeom>
          <a:ln w="0">
            <a:noFill/>
          </a:ln>
        </p:spPr>
      </p:sp>
      <p:sp>
        <p:nvSpPr>
          <p:cNvPr id="592" name="PlaceHolder 3"/>
          <p:cNvSpPr>
            <a:spLocks noGrp="1"/>
          </p:cNvSpPr>
          <p:nvPr>
            <p:ph type="body"/>
          </p:nvPr>
        </p:nvSpPr>
        <p:spPr>
          <a:xfrm>
            <a:off x="685800" y="4343400"/>
            <a:ext cx="5486040" cy="4114440"/>
          </a:xfrm>
          <a:prstGeom prst="rect">
            <a:avLst/>
          </a:prstGeom>
          <a:noFill/>
          <a:ln w="0">
            <a:noFill/>
          </a:ln>
        </p:spPr>
        <p:txBody>
          <a:bodyPr anchor="t">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C1C6BA9-6E3D-40BE-B821-659EA5669AB1}"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AC420C7-B944-4E61-AFD7-0388661F37E8}"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3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FD39A00-DB41-4A3B-A951-78E870FA0456}"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9C5F9B9-E095-4E47-A330-1CD80CC59512}"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45AFAA2-A33D-494C-BF26-91DA84560A11}"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15A06EC-40C5-4514-B5E1-DF00D7B2C282}"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0EEABD08-2C22-411B-AF36-FFD4B4102AB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FB8A29E-0D96-4CA8-8C20-6014984235C5}"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C35F555-48D9-4598-B06A-9F22BCF994D6}"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97D4AEE-F24C-4AF4-8F21-7531303051D5}"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C294BB8-567D-421B-BEDC-73D06A2D53B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6BA9FF6-1D7F-429D-BD86-B420303D77B5}"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CF93F60-D58B-418B-98C2-9E2CA2A67A6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7797DEE-115D-48A8-AE35-DC9E73CBD32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FB139B8-7E7D-4305-BB9E-B2962F76F3B9}"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AEA48DC5-A15B-4D9C-A7F8-5027BAED82C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C492BC84-7988-471C-A794-CB9611F52B34}"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11031208-19F7-4A15-9F4F-40FB2B8F92E2}"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1F6C713-CA6E-426F-B83B-BAA289C95FE1}"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D837BDC-CA2D-49E0-AA2E-7A3D4FC91DFA}"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A6DF85F-CB92-40DF-AFB7-EBECA1A0A051}"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5F44BAE1-8C2C-4DA8-966B-1FA00C5F151E}"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F88B021-6B84-4E77-A947-A0852D455FC0}"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EF61A4F9-2F4F-4A23-8634-A09220B9E81A}"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A66935D-12E3-4350-8D8A-41666AFE9B00}"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FAD1F21-CBB8-4CB6-BAAC-DBF2EBEDF1B4}"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5CE9009-F5DB-4AD1-B7AD-3D67F607CA7B}"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1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64E67AD-D10D-4A92-89AF-60606C47418D}"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F159BA95-6C46-47AD-9B8F-FFED39F0DF77}"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2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3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92225E81-993C-4696-8306-F05866E7D831}"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34B8FDA-0959-43DA-A3E4-4B3E75A9EF93}"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56F74E9A-D175-483F-8DAB-2FFF2ABFB0B7}"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AAAE36A-1FA4-4223-AFDC-BF091062EFB8}"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A23AE80-8261-4B05-B9EC-F09275FB36EF}"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5D1108AB-4E8D-45F6-AB2B-B7FB2BB90A6A}"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2E70644-932B-45FF-87FD-C8F5293EB466}"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92C2B953-47AB-4286-A46A-21FE00435B66}"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0ABA2B8-BDB1-4EEC-A824-F411A59E73DC}"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C73ADA6-B4D4-4652-9C65-F6D6AF9505E1}"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C7378C2-2131-4F2E-92CF-ABABD1A89A7D}"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59DC26AB-FACA-4BEB-8D34-90B337F3D518}"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5283768A-EF01-4AA8-B0A2-C684576642DA}"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7398609C-9707-4ADE-BB67-ED2BB76023ED}"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023674A2-4E6C-47E7-81C2-86862A896164}"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C77FE0C-4BC8-4D9E-9AB7-2168117BCF74}"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90EF5ACF-CB93-4471-BA2B-D3ADF4C219E8}"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175637F5-95EC-4FBA-8EE2-DCAAC2B0766E}"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F2F326B0-204A-4159-A261-19681D29DC51}"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3A664181-6F7D-46F6-AEA1-F4652C16DE20}"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1B37FF20-FF50-41AB-904A-70C113FFDCEB}"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882A62AB-FE35-4E9C-9111-D1A381AA0072}"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19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00790E8E-AE5A-4D97-A1CC-266B3F75C95A}"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D3DC047-9B97-4C56-9C72-6076EB1C0F5C}"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0BA4213-3D0A-447E-A9BF-B436ACA8F743}"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CCF44782-5C84-4E4A-928D-25BDE932D98B}"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152640"/>
            <a:ext cx="7721280" cy="63576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469BCFA-B523-428E-8C97-C20BF118351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FFA6663E-C15B-4576-8B86-1338424A8B8F}"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46388C5-A3E1-4855-98AC-39C35C6987F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20BA647-C153-4E1E-BBA1-33833CE855B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152640"/>
            <a:ext cx="7721280" cy="13712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2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1" lang="en-US" sz="20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D05DF77-ACC4-4832-B1FC-63E3235CC369}"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6" hidden="1"/>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Rectangle 7" hidden="1"/>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 name="PlaceHolder 1"/>
          <p:cNvSpPr>
            <a:spLocks noGrp="1"/>
          </p:cNvSpPr>
          <p:nvPr>
            <p:ph type="title"/>
          </p:nvPr>
        </p:nvSpPr>
        <p:spPr>
          <a:xfrm>
            <a:off x="609480" y="228600"/>
            <a:ext cx="10362960" cy="4571640"/>
          </a:xfrm>
          <a:prstGeom prst="rect">
            <a:avLst/>
          </a:prstGeom>
          <a:noFill/>
          <a:ln w="0">
            <a:noFill/>
          </a:ln>
        </p:spPr>
        <p:txBody>
          <a:bodyPr anchor="ctr">
            <a:noAutofit/>
          </a:bodyPr>
          <a:p>
            <a:pPr>
              <a:lnSpc>
                <a:spcPct val="100000"/>
              </a:lnSpc>
              <a:buNone/>
            </a:pPr>
            <a:r>
              <a:rPr b="0" lang="en-US" sz="8800" spc="-80" strike="noStrike" cap="all">
                <a:solidFill>
                  <a:srgbClr val="000000"/>
                </a:solidFill>
                <a:latin typeface="Arial Black"/>
              </a:rPr>
              <a:t>C</a:t>
            </a:r>
            <a:r>
              <a:rPr b="0" lang="en-US" sz="8800" spc="-80" strike="noStrike" cap="all">
                <a:solidFill>
                  <a:srgbClr val="000000"/>
                </a:solidFill>
                <a:latin typeface="Arial Black"/>
              </a:rPr>
              <a:t>li</a:t>
            </a:r>
            <a:r>
              <a:rPr b="0" lang="en-US" sz="8800" spc="-80" strike="noStrike" cap="all">
                <a:solidFill>
                  <a:srgbClr val="000000"/>
                </a:solidFill>
                <a:latin typeface="Arial Black"/>
              </a:rPr>
              <a:t>c</a:t>
            </a:r>
            <a:r>
              <a:rPr b="0" lang="en-US" sz="8800" spc="-80" strike="noStrike" cap="all">
                <a:solidFill>
                  <a:srgbClr val="000000"/>
                </a:solidFill>
                <a:latin typeface="Arial Black"/>
              </a:rPr>
              <a:t>k </a:t>
            </a:r>
            <a:r>
              <a:rPr b="0" lang="en-US" sz="8800" spc="-80" strike="noStrike" cap="all">
                <a:solidFill>
                  <a:srgbClr val="000000"/>
                </a:solidFill>
                <a:latin typeface="Arial Black"/>
              </a:rPr>
              <a:t>t</a:t>
            </a:r>
            <a:r>
              <a:rPr b="0" lang="en-US" sz="8800" spc="-80" strike="noStrike" cap="all">
                <a:solidFill>
                  <a:srgbClr val="000000"/>
                </a:solidFill>
                <a:latin typeface="Arial Black"/>
              </a:rPr>
              <a:t>o </a:t>
            </a:r>
            <a:r>
              <a:rPr b="0" lang="en-US" sz="8800" spc="-80" strike="noStrike" cap="all">
                <a:solidFill>
                  <a:srgbClr val="000000"/>
                </a:solidFill>
                <a:latin typeface="Arial Black"/>
              </a:rPr>
              <a:t>e</a:t>
            </a:r>
            <a:r>
              <a:rPr b="0" lang="en-US" sz="8800" spc="-80" strike="noStrike" cap="all">
                <a:solidFill>
                  <a:srgbClr val="000000"/>
                </a:solidFill>
                <a:latin typeface="Arial Black"/>
              </a:rPr>
              <a:t>di</a:t>
            </a:r>
            <a:r>
              <a:rPr b="0" lang="en-US" sz="8800" spc="-80" strike="noStrike" cap="all">
                <a:solidFill>
                  <a:srgbClr val="000000"/>
                </a:solidFill>
                <a:latin typeface="Arial Black"/>
              </a:rPr>
              <a:t>t </a:t>
            </a:r>
            <a:r>
              <a:rPr b="0" lang="en-US" sz="8800" spc="-80" strike="noStrike" cap="all">
                <a:solidFill>
                  <a:srgbClr val="000000"/>
                </a:solidFill>
                <a:latin typeface="Arial Black"/>
              </a:rPr>
              <a:t>M</a:t>
            </a:r>
            <a:r>
              <a:rPr b="0" lang="en-US" sz="8800" spc="-80" strike="noStrike" cap="all">
                <a:solidFill>
                  <a:srgbClr val="000000"/>
                </a:solidFill>
                <a:latin typeface="Arial Black"/>
              </a:rPr>
              <a:t>a</a:t>
            </a:r>
            <a:r>
              <a:rPr b="0" lang="en-US" sz="8800" spc="-80" strike="noStrike" cap="all">
                <a:solidFill>
                  <a:srgbClr val="000000"/>
                </a:solidFill>
                <a:latin typeface="Arial Black"/>
              </a:rPr>
              <a:t>s</a:t>
            </a:r>
            <a:r>
              <a:rPr b="0" lang="en-US" sz="8800" spc="-80" strike="noStrike" cap="all">
                <a:solidFill>
                  <a:srgbClr val="000000"/>
                </a:solidFill>
                <a:latin typeface="Arial Black"/>
              </a:rPr>
              <a:t>t</a:t>
            </a:r>
            <a:r>
              <a:rPr b="0" lang="en-US" sz="8800" spc="-80" strike="noStrike" cap="all">
                <a:solidFill>
                  <a:srgbClr val="000000"/>
                </a:solidFill>
                <a:latin typeface="Arial Black"/>
              </a:rPr>
              <a:t>e</a:t>
            </a:r>
            <a:r>
              <a:rPr b="0" lang="en-US" sz="8800" spc="-80" strike="noStrike" cap="all">
                <a:solidFill>
                  <a:srgbClr val="000000"/>
                </a:solidFill>
                <a:latin typeface="Arial Black"/>
              </a:rPr>
              <a:t>r </a:t>
            </a:r>
            <a:r>
              <a:rPr b="0" lang="en-US" sz="8800" spc="-80" strike="noStrike" cap="all">
                <a:solidFill>
                  <a:srgbClr val="000000"/>
                </a:solidFill>
                <a:latin typeface="Arial Black"/>
              </a:rPr>
              <a:t>ti</a:t>
            </a:r>
            <a:r>
              <a:rPr b="0" lang="en-US" sz="8800" spc="-80" strike="noStrike" cap="all">
                <a:solidFill>
                  <a:srgbClr val="000000"/>
                </a:solidFill>
                <a:latin typeface="Arial Black"/>
              </a:rPr>
              <a:t>tl</a:t>
            </a:r>
            <a:r>
              <a:rPr b="0" lang="en-US" sz="8800" spc="-80" strike="noStrike" cap="all">
                <a:solidFill>
                  <a:srgbClr val="000000"/>
                </a:solidFill>
                <a:latin typeface="Arial Black"/>
              </a:rPr>
              <a:t>e </a:t>
            </a:r>
            <a:r>
              <a:rPr b="0" lang="en-US" sz="8800" spc="-80" strike="noStrike" cap="all">
                <a:solidFill>
                  <a:srgbClr val="000000"/>
                </a:solidFill>
                <a:latin typeface="Arial Black"/>
              </a:rPr>
              <a:t>s</a:t>
            </a:r>
            <a:r>
              <a:rPr b="0" lang="en-US" sz="8800" spc="-80" strike="noStrike" cap="all">
                <a:solidFill>
                  <a:srgbClr val="000000"/>
                </a:solidFill>
                <a:latin typeface="Arial Black"/>
              </a:rPr>
              <a:t>t</a:t>
            </a:r>
            <a:r>
              <a:rPr b="0" lang="en-US" sz="8800" spc="-80" strike="noStrike" cap="all">
                <a:solidFill>
                  <a:srgbClr val="000000"/>
                </a:solidFill>
                <a:latin typeface="Arial Black"/>
              </a:rPr>
              <a:t>y</a:t>
            </a:r>
            <a:r>
              <a:rPr b="0" lang="en-US" sz="8800" spc="-80" strike="noStrike" cap="all">
                <a:solidFill>
                  <a:srgbClr val="000000"/>
                </a:solidFill>
                <a:latin typeface="Arial Black"/>
              </a:rPr>
              <a:t>l</a:t>
            </a:r>
            <a:r>
              <a:rPr b="0" lang="en-US" sz="8800" spc="-80" strike="noStrike" cap="all">
                <a:solidFill>
                  <a:srgbClr val="000000"/>
                </a:solidFill>
                <a:latin typeface="Arial Black"/>
              </a:rPr>
              <a:t>e</a:t>
            </a:r>
            <a:endParaRPr b="0" lang="en-US" sz="8800" spc="-1" strike="noStrike">
              <a:solidFill>
                <a:srgbClr val="000000"/>
              </a:solidFill>
              <a:latin typeface="Arial"/>
            </a:endParaRPr>
          </a:p>
        </p:txBody>
      </p:sp>
      <p:sp>
        <p:nvSpPr>
          <p:cNvPr id="3" name="PlaceHolder 2"/>
          <p:cNvSpPr>
            <a:spLocks noGrp="1"/>
          </p:cNvSpPr>
          <p:nvPr>
            <p:ph type="dt" idx="1"/>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3"/>
          <p:cNvSpPr>
            <a:spLocks noGrp="1"/>
          </p:cNvSpPr>
          <p:nvPr>
            <p:ph type="ftr" idx="2"/>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5" name="Rectangle 8"/>
          <p:cNvSpPr/>
          <p:nvPr/>
        </p:nvSpPr>
        <p:spPr>
          <a:xfrm>
            <a:off x="12001320" y="4846320"/>
            <a:ext cx="190080" cy="2011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6" name="Rectangle 9"/>
          <p:cNvSpPr/>
          <p:nvPr/>
        </p:nvSpPr>
        <p:spPr>
          <a:xfrm>
            <a:off x="12001320" y="0"/>
            <a:ext cx="190080" cy="4845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 name="PlaceHolder 4"/>
          <p:cNvSpPr>
            <a:spLocks noGrp="1"/>
          </p:cNvSpPr>
          <p:nvPr>
            <p:ph type="sldNum" idx="3"/>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000000"/>
                </a:solidFill>
                <a:latin typeface="Arial"/>
              </a:defRPr>
            </a:lvl1pPr>
          </a:lstStyle>
          <a:p>
            <a:pPr>
              <a:lnSpc>
                <a:spcPct val="100000"/>
              </a:lnSpc>
              <a:buNone/>
            </a:pPr>
            <a:fld id="{F4516BF0-0072-414B-8141-8F293BA97B7B}" type="slidenum">
              <a:rPr b="1" lang="en-US" sz="2400" spc="-1" strike="noStrike">
                <a:solidFill>
                  <a:srgbClr val="000000"/>
                </a:solidFill>
                <a:latin typeface="Arial"/>
              </a:rPr>
              <a:t>&lt;number&gt;</a:t>
            </a:fld>
            <a:endParaRPr b="0" lang="en-US" sz="2400" spc="-1" strike="noStrike">
              <a:latin typeface="Times New Roman"/>
            </a:endParaRPr>
          </a:p>
        </p:txBody>
      </p: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6"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4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a:t>
            </a:r>
            <a:r>
              <a:rPr b="0" lang="en-US" sz="3600" spc="-60" strike="noStrike" cap="all">
                <a:solidFill>
                  <a:srgbClr val="d1282e"/>
                </a:solidFill>
                <a:latin typeface="Arial Black"/>
              </a:rPr>
              <a:t>to </a:t>
            </a:r>
            <a:r>
              <a:rPr b="0" lang="en-US" sz="3600" spc="-60" strike="noStrike" cap="all">
                <a:solidFill>
                  <a:srgbClr val="d1282e"/>
                </a:solidFill>
                <a:latin typeface="Arial Black"/>
              </a:rPr>
              <a:t>edit </a:t>
            </a:r>
            <a:r>
              <a:rPr b="0" lang="en-US" sz="3600" spc="-60" strike="noStrike" cap="all">
                <a:solidFill>
                  <a:srgbClr val="d1282e"/>
                </a:solidFill>
                <a:latin typeface="Arial Black"/>
              </a:rPr>
              <a:t>Maste</a:t>
            </a:r>
            <a:r>
              <a:rPr b="0" lang="en-US" sz="3600" spc="-60" strike="noStrike" cap="all">
                <a:solidFill>
                  <a:srgbClr val="d1282e"/>
                </a:solidFill>
                <a:latin typeface="Arial Black"/>
              </a:rPr>
              <a:t>r title </a:t>
            </a:r>
            <a:r>
              <a:rPr b="0" lang="en-US" sz="3600" spc="-60" strike="noStrike" cap="all">
                <a:solidFill>
                  <a:srgbClr val="d1282e"/>
                </a:solidFill>
                <a:latin typeface="Arial Black"/>
              </a:rPr>
              <a:t>style</a:t>
            </a:r>
            <a:endParaRPr b="0" lang="en-US" sz="3600" spc="-1" strike="noStrike">
              <a:solidFill>
                <a:srgbClr val="000000"/>
              </a:solidFill>
              <a:latin typeface="Arial"/>
            </a:endParaRPr>
          </a:p>
        </p:txBody>
      </p:sp>
      <p:sp>
        <p:nvSpPr>
          <p:cNvPr id="48" name="PlaceHolder 2"/>
          <p:cNvSpPr>
            <a:spLocks noGrp="1"/>
          </p:cNvSpPr>
          <p:nvPr>
            <p:ph type="body"/>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Click to edit Master text styles</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Second level</a:t>
            </a:r>
            <a:endParaRPr b="0" lang="en-US" sz="2000" spc="-1" strike="noStrike">
              <a:solidFill>
                <a:srgbClr val="000000"/>
              </a:solidFill>
              <a:latin typeface="Arial"/>
            </a:endParaRPr>
          </a:p>
          <a:p>
            <a:pPr lvl="2" marL="11430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Third level</a:t>
            </a:r>
            <a:endParaRPr b="0" lang="en-US" sz="18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49" name="PlaceHolder 3"/>
          <p:cNvSpPr>
            <a:spLocks noGrp="1"/>
          </p:cNvSpPr>
          <p:nvPr>
            <p:ph type="dt" idx="4"/>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50" name="PlaceHolder 4"/>
          <p:cNvSpPr>
            <a:spLocks noGrp="1"/>
          </p:cNvSpPr>
          <p:nvPr>
            <p:ph type="ftr" idx="5"/>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51" name="PlaceHolder 5"/>
          <p:cNvSpPr>
            <a:spLocks noGrp="1"/>
          </p:cNvSpPr>
          <p:nvPr>
            <p:ph type="sldNum" idx="6"/>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C817A727-C2E4-49FB-9705-78148A0526FB}" type="slidenum">
              <a:rPr b="1" lang="en-US" sz="2400" spc="-1" strike="noStrike">
                <a:solidFill>
                  <a:srgbClr val="d1282e"/>
                </a:solidFill>
                <a:latin typeface="Arial"/>
              </a:rPr>
              <a:t>&lt;number&gt;</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9"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9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a:t>
            </a:r>
            <a:r>
              <a:rPr b="0" lang="en-US" sz="3600" spc="-60" strike="noStrike" cap="all">
                <a:solidFill>
                  <a:srgbClr val="d1282e"/>
                </a:solidFill>
                <a:latin typeface="Arial Black"/>
              </a:rPr>
              <a:t>to </a:t>
            </a:r>
            <a:r>
              <a:rPr b="0" lang="en-US" sz="3600" spc="-60" strike="noStrike" cap="all">
                <a:solidFill>
                  <a:srgbClr val="d1282e"/>
                </a:solidFill>
                <a:latin typeface="Arial Black"/>
              </a:rPr>
              <a:t>edit </a:t>
            </a:r>
            <a:r>
              <a:rPr b="0" lang="en-US" sz="3600" spc="-60" strike="noStrike" cap="all">
                <a:solidFill>
                  <a:srgbClr val="d1282e"/>
                </a:solidFill>
                <a:latin typeface="Arial Black"/>
              </a:rPr>
              <a:t>Maste</a:t>
            </a:r>
            <a:r>
              <a:rPr b="0" lang="en-US" sz="3600" spc="-60" strike="noStrike" cap="all">
                <a:solidFill>
                  <a:srgbClr val="d1282e"/>
                </a:solidFill>
                <a:latin typeface="Arial Black"/>
              </a:rPr>
              <a:t>r title </a:t>
            </a:r>
            <a:r>
              <a:rPr b="0" lang="en-US" sz="3600" spc="-60" strike="noStrike" cap="all">
                <a:solidFill>
                  <a:srgbClr val="d1282e"/>
                </a:solidFill>
                <a:latin typeface="Arial Black"/>
              </a:rPr>
              <a:t>style</a:t>
            </a:r>
            <a:endParaRPr b="0" lang="en-US" sz="3600" spc="-1" strike="noStrike">
              <a:solidFill>
                <a:srgbClr val="000000"/>
              </a:solidFill>
              <a:latin typeface="Arial"/>
            </a:endParaRPr>
          </a:p>
        </p:txBody>
      </p:sp>
      <p:sp>
        <p:nvSpPr>
          <p:cNvPr id="91" name="PlaceHolder 2"/>
          <p:cNvSpPr>
            <a:spLocks noGrp="1"/>
          </p:cNvSpPr>
          <p:nvPr>
            <p:ph type="dt" idx="7"/>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92" name="PlaceHolder 3"/>
          <p:cNvSpPr>
            <a:spLocks noGrp="1"/>
          </p:cNvSpPr>
          <p:nvPr>
            <p:ph type="ftr" idx="8"/>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93" name="PlaceHolder 4"/>
          <p:cNvSpPr>
            <a:spLocks noGrp="1"/>
          </p:cNvSpPr>
          <p:nvPr>
            <p:ph type="sldNum" idx="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5FFD03DA-D856-46A1-A1DD-D7ECFB5799D9}" type="slidenum">
              <a:rPr b="1" lang="en-US" sz="2400" spc="-1" strike="noStrike">
                <a:solidFill>
                  <a:srgbClr val="d1282e"/>
                </a:solidFill>
                <a:latin typeface="Arial"/>
              </a:rPr>
              <a:t>&lt;number&gt;</a:t>
            </a:fld>
            <a:endParaRPr b="0" lang="en-US" sz="2400" spc="-1" strike="noStrike">
              <a:latin typeface="Times New Roman"/>
            </a:endParaRPr>
          </a:p>
        </p:txBody>
      </p:sp>
      <p:sp>
        <p:nvSpPr>
          <p:cNvPr id="9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2"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33" name="PlaceHolder 1"/>
          <p:cNvSpPr>
            <a:spLocks noGrp="1"/>
          </p:cNvSpPr>
          <p:nvPr>
            <p:ph type="dt" idx="10"/>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34" name="PlaceHolder 2"/>
          <p:cNvSpPr>
            <a:spLocks noGrp="1"/>
          </p:cNvSpPr>
          <p:nvPr>
            <p:ph type="ftr" idx="11"/>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135" name="PlaceHolder 3"/>
          <p:cNvSpPr>
            <a:spLocks noGrp="1"/>
          </p:cNvSpPr>
          <p:nvPr>
            <p:ph type="sldNum" idx="12"/>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B78A50A8-15FC-4337-9795-1BDB4B95D579}" type="slidenum">
              <a:rPr b="1" lang="en-US" sz="2400" spc="-1" strike="noStrike">
                <a:solidFill>
                  <a:srgbClr val="d1282e"/>
                </a:solidFill>
                <a:latin typeface="Arial"/>
              </a:rPr>
              <a:t>&lt;number&gt;</a:t>
            </a:fld>
            <a:endParaRPr b="0" lang="en-US" sz="2400" spc="-1" strike="noStrike">
              <a:latin typeface="Times New Roman"/>
            </a:endParaRPr>
          </a:p>
        </p:txBody>
      </p:sp>
      <p:sp>
        <p:nvSpPr>
          <p:cNvPr id="13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a:t>
            </a:r>
            <a:r>
              <a:rPr b="0" lang="en-US" sz="1800" spc="-1" strike="noStrike">
                <a:solidFill>
                  <a:srgbClr val="000000"/>
                </a:solidFill>
                <a:latin typeface="Arial"/>
              </a:rPr>
              <a:t>title text format</a:t>
            </a:r>
            <a:endParaRPr b="0" lang="en-US" sz="1800" spc="-1" strike="noStrike">
              <a:solidFill>
                <a:srgbClr val="000000"/>
              </a:solidFill>
              <a:latin typeface="Arial"/>
            </a:endParaRPr>
          </a:p>
        </p:txBody>
      </p:sp>
      <p:sp>
        <p:nvSpPr>
          <p:cNvPr id="13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1" lang="en-US" sz="2000" spc="-1" strike="noStrike">
                <a:solidFill>
                  <a:srgbClr val="000000"/>
                </a:solidFill>
                <a:latin typeface="Arial"/>
              </a:rPr>
              <a:t>Click to edit the outline text format</a:t>
            </a:r>
            <a:endParaRPr b="1"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Rectangle 6"/>
          <p:cNvSpPr/>
          <p:nvPr/>
        </p:nvSpPr>
        <p:spPr>
          <a:xfrm>
            <a:off x="12001320" y="0"/>
            <a:ext cx="190080" cy="1371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75" name="Rectangle 7"/>
          <p:cNvSpPr/>
          <p:nvPr/>
        </p:nvSpPr>
        <p:spPr>
          <a:xfrm>
            <a:off x="12001320" y="1371600"/>
            <a:ext cx="190080" cy="548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7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Click </a:t>
            </a:r>
            <a:r>
              <a:rPr b="0" lang="en-US" sz="3600" spc="-60" strike="noStrike" cap="all">
                <a:solidFill>
                  <a:srgbClr val="d1282e"/>
                </a:solidFill>
                <a:latin typeface="Arial Black"/>
              </a:rPr>
              <a:t>to </a:t>
            </a:r>
            <a:r>
              <a:rPr b="0" lang="en-US" sz="3600" spc="-60" strike="noStrike" cap="all">
                <a:solidFill>
                  <a:srgbClr val="d1282e"/>
                </a:solidFill>
                <a:latin typeface="Arial Black"/>
              </a:rPr>
              <a:t>edit </a:t>
            </a:r>
            <a:r>
              <a:rPr b="0" lang="en-US" sz="3600" spc="-60" strike="noStrike" cap="all">
                <a:solidFill>
                  <a:srgbClr val="d1282e"/>
                </a:solidFill>
                <a:latin typeface="Arial Black"/>
              </a:rPr>
              <a:t>Maste</a:t>
            </a:r>
            <a:r>
              <a:rPr b="0" lang="en-US" sz="3600" spc="-60" strike="noStrike" cap="all">
                <a:solidFill>
                  <a:srgbClr val="d1282e"/>
                </a:solidFill>
                <a:latin typeface="Arial Black"/>
              </a:rPr>
              <a:t>r title </a:t>
            </a:r>
            <a:r>
              <a:rPr b="0" lang="en-US" sz="3600" spc="-60" strike="noStrike" cap="all">
                <a:solidFill>
                  <a:srgbClr val="d1282e"/>
                </a:solidFill>
                <a:latin typeface="Arial Black"/>
              </a:rPr>
              <a:t>style</a:t>
            </a:r>
            <a:endParaRPr b="0" lang="en-US" sz="3600" spc="-1" strike="noStrike">
              <a:solidFill>
                <a:srgbClr val="000000"/>
              </a:solidFill>
              <a:latin typeface="Arial"/>
            </a:endParaRPr>
          </a:p>
        </p:txBody>
      </p:sp>
      <p:sp>
        <p:nvSpPr>
          <p:cNvPr id="177" name="PlaceHolder 2"/>
          <p:cNvSpPr>
            <a:spLocks noGrp="1"/>
          </p:cNvSpPr>
          <p:nvPr>
            <p:ph type="body"/>
          </p:nvPr>
        </p:nvSpPr>
        <p:spPr>
          <a:xfrm>
            <a:off x="2174400" y="1574640"/>
            <a:ext cx="4388760" cy="4525560"/>
          </a:xfrm>
          <a:prstGeom prst="rect">
            <a:avLst/>
          </a:prstGeom>
          <a:noFill/>
          <a:ln w="0">
            <a:noFill/>
          </a:ln>
        </p:spPr>
        <p:txBody>
          <a:bodyPr anchor="t">
            <a:noAutofit/>
          </a:bodyPr>
          <a:p>
            <a:pPr>
              <a:lnSpc>
                <a:spcPct val="100000"/>
              </a:lnSpc>
              <a:spcBef>
                <a:spcPts val="561"/>
              </a:spcBef>
              <a:spcAft>
                <a:spcPts val="601"/>
              </a:spcAft>
              <a:buNone/>
              <a:tabLst>
                <a:tab algn="l" pos="0"/>
              </a:tabLst>
            </a:pPr>
            <a:r>
              <a:rPr b="1" lang="en-US" sz="2800" spc="-1" strike="noStrike">
                <a:solidFill>
                  <a:srgbClr val="000000"/>
                </a:solidFill>
                <a:latin typeface="Arial"/>
              </a:rPr>
              <a:t>Click to edit Master text styles</a:t>
            </a:r>
            <a:endParaRPr b="1" lang="en-US" sz="2800" spc="-1" strike="noStrike">
              <a:solidFill>
                <a:srgbClr val="000000"/>
              </a:solidFill>
              <a:latin typeface="Arial"/>
            </a:endParaRPr>
          </a:p>
          <a:p>
            <a:pPr lvl="1" marL="457200" indent="-182880">
              <a:lnSpc>
                <a:spcPct val="100000"/>
              </a:lnSpc>
              <a:spcBef>
                <a:spcPts val="479"/>
              </a:spcBef>
              <a:buClr>
                <a:srgbClr val="d1282e"/>
              </a:buClr>
              <a:buFont typeface="Arial"/>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143000" indent="-22860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178" name="PlaceHolder 3"/>
          <p:cNvSpPr>
            <a:spLocks noGrp="1"/>
          </p:cNvSpPr>
          <p:nvPr>
            <p:ph type="body"/>
          </p:nvPr>
        </p:nvSpPr>
        <p:spPr>
          <a:xfrm>
            <a:off x="6786720" y="1574640"/>
            <a:ext cx="4388760" cy="4525560"/>
          </a:xfrm>
          <a:prstGeom prst="rect">
            <a:avLst/>
          </a:prstGeom>
          <a:noFill/>
          <a:ln w="0">
            <a:noFill/>
          </a:ln>
        </p:spPr>
        <p:txBody>
          <a:bodyPr anchor="t">
            <a:noAutofit/>
          </a:bodyPr>
          <a:p>
            <a:pPr>
              <a:lnSpc>
                <a:spcPct val="100000"/>
              </a:lnSpc>
              <a:spcBef>
                <a:spcPts val="561"/>
              </a:spcBef>
              <a:spcAft>
                <a:spcPts val="601"/>
              </a:spcAft>
              <a:buNone/>
              <a:tabLst>
                <a:tab algn="l" pos="0"/>
              </a:tabLst>
            </a:pPr>
            <a:r>
              <a:rPr b="1" lang="en-US" sz="2800" spc="-1" strike="noStrike">
                <a:solidFill>
                  <a:srgbClr val="000000"/>
                </a:solidFill>
                <a:latin typeface="Arial"/>
              </a:rPr>
              <a:t>Click to edit Master text styles</a:t>
            </a:r>
            <a:endParaRPr b="1" lang="en-US" sz="2800" spc="-1" strike="noStrike">
              <a:solidFill>
                <a:srgbClr val="000000"/>
              </a:solidFill>
              <a:latin typeface="Arial"/>
            </a:endParaRPr>
          </a:p>
          <a:p>
            <a:pPr lvl="1" marL="457200" indent="-182880">
              <a:lnSpc>
                <a:spcPct val="100000"/>
              </a:lnSpc>
              <a:spcBef>
                <a:spcPts val="479"/>
              </a:spcBef>
              <a:buClr>
                <a:srgbClr val="d1282e"/>
              </a:buClr>
              <a:buFont typeface="Arial"/>
              <a:buChar char="•"/>
              <a:tabLst>
                <a:tab algn="l" pos="0"/>
              </a:tabLst>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1143000" indent="-22860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Third level</a:t>
            </a:r>
            <a:endParaRPr b="0" lang="en-US" sz="2000" spc="-1" strike="noStrike">
              <a:solidFill>
                <a:srgbClr val="000000"/>
              </a:solidFill>
              <a:latin typeface="Arial"/>
            </a:endParaRPr>
          </a:p>
          <a:p>
            <a:pPr lvl="3" marL="16002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Fourth level</a:t>
            </a:r>
            <a:endParaRPr b="0" lang="en-US" sz="1800" spc="-1" strike="noStrike">
              <a:solidFill>
                <a:srgbClr val="000000"/>
              </a:solidFill>
              <a:latin typeface="Arial"/>
            </a:endParaRPr>
          </a:p>
          <a:p>
            <a:pPr lvl="4" marL="2057400" indent="-228600">
              <a:lnSpc>
                <a:spcPct val="100000"/>
              </a:lnSpc>
              <a:spcBef>
                <a:spcPts val="360"/>
              </a:spcBef>
              <a:buClr>
                <a:srgbClr val="d1282e"/>
              </a:buClr>
              <a:buFont typeface="Arial"/>
              <a:buChar char="•"/>
              <a:tabLst>
                <a:tab algn="l" pos="0"/>
              </a:tabLst>
            </a:pPr>
            <a:r>
              <a:rPr b="0" lang="en-US" sz="1800" spc="-1" strike="noStrike">
                <a:solidFill>
                  <a:srgbClr val="000000"/>
                </a:solidFill>
                <a:latin typeface="Arial"/>
              </a:rPr>
              <a:t>Fifth level</a:t>
            </a:r>
            <a:endParaRPr b="0" lang="en-US" sz="1800" spc="-1" strike="noStrike">
              <a:solidFill>
                <a:srgbClr val="000000"/>
              </a:solidFill>
              <a:latin typeface="Arial"/>
            </a:endParaRPr>
          </a:p>
        </p:txBody>
      </p:sp>
      <p:sp>
        <p:nvSpPr>
          <p:cNvPr id="179" name="PlaceHolder 4"/>
          <p:cNvSpPr>
            <a:spLocks noGrp="1"/>
          </p:cNvSpPr>
          <p:nvPr>
            <p:ph type="dt" idx="13"/>
          </p:nvPr>
        </p:nvSpPr>
        <p:spPr>
          <a:xfrm>
            <a:off x="609480" y="6172200"/>
            <a:ext cx="4571640" cy="304560"/>
          </a:xfrm>
          <a:prstGeom prst="rect">
            <a:avLst/>
          </a:prstGeom>
          <a:noFill/>
          <a:ln w="0">
            <a:noFill/>
          </a:ln>
        </p:spPr>
        <p:txBody>
          <a:bodyPr bIns="0" anchor="b">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80" name="PlaceHolder 5"/>
          <p:cNvSpPr>
            <a:spLocks noGrp="1"/>
          </p:cNvSpPr>
          <p:nvPr>
            <p:ph type="ftr" idx="14"/>
          </p:nvPr>
        </p:nvSpPr>
        <p:spPr>
          <a:xfrm>
            <a:off x="3809880" y="6492960"/>
            <a:ext cx="4571640" cy="283320"/>
          </a:xfrm>
          <a:prstGeom prst="rect">
            <a:avLst/>
          </a:prstGeom>
          <a:noFill/>
          <a:ln w="0">
            <a:noFill/>
          </a:ln>
        </p:spPr>
        <p:txBody>
          <a:bodyPr anchor="t">
            <a:noAutofit/>
          </a:bodyPr>
          <a:lstStyle>
            <a:lvl1pPr algn="ctr">
              <a:lnSpc>
                <a:spcPct val="100000"/>
              </a:lnSpc>
              <a:buNone/>
              <a:defRPr b="0" lang="en-US" sz="1000" spc="-1" strike="noStrike">
                <a:solidFill>
                  <a:srgbClr val="d1282e"/>
                </a:solidFill>
                <a:latin typeface="Arial"/>
              </a:defRPr>
            </a:lvl1pPr>
          </a:lstStyle>
          <a:p>
            <a:pPr algn="ctr">
              <a:lnSpc>
                <a:spcPct val="100000"/>
              </a:lnSpc>
              <a:buNone/>
            </a:pPr>
            <a:r>
              <a:rPr b="0" lang="en-US" sz="1000" spc="-1" strike="noStrike">
                <a:solidFill>
                  <a:srgbClr val="d1282e"/>
                </a:solidFill>
                <a:latin typeface="Arial"/>
              </a:rPr>
              <a:t>&lt;footer&gt;</a:t>
            </a:r>
            <a:endParaRPr b="0" lang="en-US" sz="1000" spc="-1" strike="noStrike">
              <a:latin typeface="Times New Roman"/>
            </a:endParaRPr>
          </a:p>
        </p:txBody>
      </p:sp>
      <p:sp>
        <p:nvSpPr>
          <p:cNvPr id="181" name="PlaceHolder 6"/>
          <p:cNvSpPr>
            <a:spLocks noGrp="1"/>
          </p:cNvSpPr>
          <p:nvPr>
            <p:ph type="sldNum" idx="15"/>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82700225-B1C2-4413-A511-6B50FCCA044E}" type="slidenum">
              <a:rPr b="1" lang="en-US" sz="2400" spc="-1" strike="noStrike">
                <a:solidFill>
                  <a:srgbClr val="d1282e"/>
                </a:solidFill>
                <a:latin typeface="Arial"/>
              </a:rPr>
              <a:t>&lt;number&gt;</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tif"/><Relationship Id="rId2" Type="http://schemas.openxmlformats.org/officeDocument/2006/relationships/hyperlink" Target="https://en.wikipedia.org/wiki/Diamond_(gemstone)#Gemological_characteristics" TargetMode="External"/><Relationship Id="rId3" Type="http://schemas.openxmlformats.org/officeDocument/2006/relationships/image" Target="../media/image15.tif"/><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tif"/><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tif"/><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5.tif"/><Relationship Id="rId2" Type="http://schemas.openxmlformats.org/officeDocument/2006/relationships/image" Target="../media/image36.tif"/><Relationship Id="rId3" Type="http://schemas.openxmlformats.org/officeDocument/2006/relationships/image" Target="../media/image37.tif"/><Relationship Id="rId4" Type="http://schemas.openxmlformats.org/officeDocument/2006/relationships/image" Target="../media/image38.tif"/><Relationship Id="rId5" Type="http://schemas.openxmlformats.org/officeDocument/2006/relationships/slideLayout" Target="../slideLayouts/slideLayout13.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43.wmf"/><Relationship Id="rId3" Type="http://schemas.openxmlformats.org/officeDocument/2006/relationships/image" Target="../media/image44.wmf"/><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tif"/><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2.tif"/><Relationship Id="rId2" Type="http://schemas.openxmlformats.org/officeDocument/2006/relationships/slideLayout" Target="../slideLayouts/slideLayout2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3.png"/><Relationship Id="rId3" Type="http://schemas.openxmlformats.org/officeDocument/2006/relationships/oleObject" Target="../embeddings/oleObject2.bin"/><Relationship Id="rId4" Type="http://schemas.openxmlformats.org/officeDocument/2006/relationships/image" Target="../media/image54.png"/><Relationship Id="rId5" Type="http://schemas.openxmlformats.org/officeDocument/2006/relationships/oleObject" Target="../embeddings/oleObject3.bin"/><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slideLayout" Target="../slideLayouts/slideLayout29.xml"/><Relationship Id="rId11"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59.wmf"/><Relationship Id="rId3" Type="http://schemas.openxmlformats.org/officeDocument/2006/relationships/image" Target="../media/image60.wmf"/><Relationship Id="rId4" Type="http://schemas.openxmlformats.org/officeDocument/2006/relationships/slideLayout" Target="../slideLayouts/slideLayout29.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1.wmf"/><Relationship Id="rId3" Type="http://schemas.openxmlformats.org/officeDocument/2006/relationships/image" Target="../media/image62.wmf"/><Relationship Id="rId4" Type="http://schemas.openxmlformats.org/officeDocument/2006/relationships/slideLayout" Target="../slideLayouts/slideLayout29.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3.wmf"/><Relationship Id="rId3" Type="http://schemas.openxmlformats.org/officeDocument/2006/relationships/image" Target="../media/image64.wmf"/><Relationship Id="rId4" Type="http://schemas.openxmlformats.org/officeDocument/2006/relationships/slideLayout" Target="../slideLayouts/slideLayout13.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65.wmf"/><Relationship Id="rId3" Type="http://schemas.openxmlformats.org/officeDocument/2006/relationships/oleObject" Target="../embeddings/oleObject2.bin"/><Relationship Id="rId4" Type="http://schemas.openxmlformats.org/officeDocument/2006/relationships/image" Target="../media/image66.wmf"/><Relationship Id="rId5" Type="http://schemas.openxmlformats.org/officeDocument/2006/relationships/image" Target="../media/image67.wmf"/><Relationship Id="rId6" Type="http://schemas.openxmlformats.org/officeDocument/2006/relationships/image" Target="../media/image68.wmf"/><Relationship Id="rId7" Type="http://schemas.openxmlformats.org/officeDocument/2006/relationships/slideLayout" Target="../slideLayouts/slideLayout52.xml"/><Relationship Id="rId8"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1.wmf"/><Relationship Id="rId3" Type="http://schemas.openxmlformats.org/officeDocument/2006/relationships/oleObject" Target="../embeddings/oleObject2.bin"/><Relationship Id="rId4" Type="http://schemas.openxmlformats.org/officeDocument/2006/relationships/image" Target="../media/image72.wmf"/><Relationship Id="rId5" Type="http://schemas.openxmlformats.org/officeDocument/2006/relationships/oleObject" Target="../embeddings/oleObject3.bin"/><Relationship Id="rId6" Type="http://schemas.openxmlformats.org/officeDocument/2006/relationships/image" Target="../media/image73.wmf"/><Relationship Id="rId7" Type="http://schemas.openxmlformats.org/officeDocument/2006/relationships/image" Target="../media/image74.wmf"/><Relationship Id="rId8" Type="http://schemas.openxmlformats.org/officeDocument/2006/relationships/image" Target="../media/image75.wmf"/><Relationship Id="rId9" Type="http://schemas.openxmlformats.org/officeDocument/2006/relationships/image" Target="../media/image76.wmf"/><Relationship Id="rId10" Type="http://schemas.openxmlformats.org/officeDocument/2006/relationships/slideLayout" Target="../slideLayouts/slideLayout29.xml"/><Relationship Id="rId11"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77.wmf"/><Relationship Id="rId3" Type="http://schemas.openxmlformats.org/officeDocument/2006/relationships/oleObject" Target="../embeddings/oleObject2.bin"/><Relationship Id="rId4" Type="http://schemas.openxmlformats.org/officeDocument/2006/relationships/image" Target="../media/image78.wmf"/><Relationship Id="rId5" Type="http://schemas.openxmlformats.org/officeDocument/2006/relationships/oleObject" Target="../embeddings/oleObject3.bin"/><Relationship Id="rId6" Type="http://schemas.openxmlformats.org/officeDocument/2006/relationships/image" Target="../media/image79.wmf"/><Relationship Id="rId7" Type="http://schemas.openxmlformats.org/officeDocument/2006/relationships/image" Target="../media/image80.wmf"/><Relationship Id="rId8" Type="http://schemas.openxmlformats.org/officeDocument/2006/relationships/image" Target="../media/image81.wmf"/><Relationship Id="rId9" Type="http://schemas.openxmlformats.org/officeDocument/2006/relationships/image" Target="../media/image82.wmf"/><Relationship Id="rId10" Type="http://schemas.openxmlformats.org/officeDocument/2006/relationships/slideLayout" Target="../slideLayouts/slideLayout13.xml"/><Relationship Id="rId11"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4.tif"/><Relationship Id="rId2" Type="http://schemas.openxmlformats.org/officeDocument/2006/relationships/slideLayout" Target="../slideLayouts/slideLayout29.xml"/>
</Relationships>
</file>

<file path=ppt/slides/_rels/slide4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9.xml"/>
</Relationships>
</file>

<file path=ppt/slides/_rels/slide46.xml.rels><?xml version="1.0" encoding="UTF-8"?>
<Relationships xmlns="http://schemas.openxmlformats.org/package/2006/relationships"><Relationship Id="rId1" Type="http://schemas.openxmlformats.org/officeDocument/2006/relationships/image" Target="../media/image86.tif"/><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87.tif"/><Relationship Id="rId2" Type="http://schemas.openxmlformats.org/officeDocument/2006/relationships/image" Target="../media/image88.tif"/><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oleObject" Target="../embeddings/oleObject1.xls"/><Relationship Id="rId2" Type="http://schemas.openxmlformats.org/officeDocument/2006/relationships/image" Target="../media/image89.wmf"/><Relationship Id="rId3" Type="http://schemas.openxmlformats.org/officeDocument/2006/relationships/image" Target="../media/image90.wmf"/><Relationship Id="rId4"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94.tif"/><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 Id="rId6" Type="http://schemas.openxmlformats.org/officeDocument/2006/relationships/image" Target="../media/image9.tif"/><Relationship Id="rId7" Type="http://schemas.openxmlformats.org/officeDocument/2006/relationships/slideLayout" Target="../slideLayouts/slideLayout13.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0.wmf"/><Relationship Id="rId3" Type="http://schemas.openxmlformats.org/officeDocument/2006/relationships/image" Target="../media/image11.wmf"/><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28600"/>
            <a:ext cx="10362960" cy="4571640"/>
          </a:xfrm>
          <a:prstGeom prst="rect">
            <a:avLst/>
          </a:prstGeom>
          <a:noFill/>
          <a:ln w="0">
            <a:noFill/>
          </a:ln>
        </p:spPr>
        <p:txBody>
          <a:bodyPr anchor="ctr">
            <a:normAutofit/>
          </a:bodyPr>
          <a:p>
            <a:pPr>
              <a:lnSpc>
                <a:spcPct val="100000"/>
              </a:lnSpc>
              <a:buNone/>
            </a:pPr>
            <a:r>
              <a:rPr b="0" lang="en-US" sz="6600" spc="-80" strike="noStrike" cap="all">
                <a:solidFill>
                  <a:srgbClr val="000000"/>
                </a:solidFill>
                <a:latin typeface="Arial Black"/>
              </a:rPr>
              <a:t>Introduction to </a:t>
            </a:r>
            <a:br/>
            <a:r>
              <a:rPr b="0" lang="en-US" sz="6600" spc="-80" strike="noStrike" cap="all">
                <a:solidFill>
                  <a:srgbClr val="000000"/>
                </a:solidFill>
                <a:latin typeface="Arial Black"/>
              </a:rPr>
              <a:t>Data Science</a:t>
            </a:r>
            <a:endParaRPr b="0" lang="en-US" sz="6600" spc="-1" strike="noStrike">
              <a:solidFill>
                <a:srgbClr val="000000"/>
              </a:solidFill>
              <a:latin typeface="Arial"/>
            </a:endParaRPr>
          </a:p>
        </p:txBody>
      </p:sp>
      <p:sp>
        <p:nvSpPr>
          <p:cNvPr id="225" name="PlaceHolder 2"/>
          <p:cNvSpPr>
            <a:spLocks noGrp="1"/>
          </p:cNvSpPr>
          <p:nvPr>
            <p:ph type="subTitle"/>
          </p:nvPr>
        </p:nvSpPr>
        <p:spPr>
          <a:xfrm>
            <a:off x="690120" y="3986640"/>
            <a:ext cx="9143640" cy="914040"/>
          </a:xfrm>
          <a:prstGeom prst="rect">
            <a:avLst/>
          </a:prstGeom>
          <a:noFill/>
          <a:ln w="0">
            <a:noFill/>
          </a:ln>
        </p:spPr>
        <p:txBody>
          <a:bodyPr anchor="t">
            <a:normAutofit/>
          </a:bodyPr>
          <a:p>
            <a:pPr>
              <a:lnSpc>
                <a:spcPct val="100000"/>
              </a:lnSpc>
              <a:spcBef>
                <a:spcPts val="400"/>
              </a:spcBef>
              <a:spcAft>
                <a:spcPts val="601"/>
              </a:spcAft>
              <a:buNone/>
              <a:tabLst>
                <a:tab algn="l" pos="0"/>
              </a:tabLst>
            </a:pPr>
            <a:r>
              <a:rPr b="0" lang="en-US" sz="2000" spc="117" strike="noStrike" cap="all">
                <a:solidFill>
                  <a:srgbClr val="d1282e"/>
                </a:solidFill>
                <a:latin typeface="Arial Black"/>
              </a:rPr>
              <a:t>JMCT + Elias Gonzalez</a:t>
            </a:r>
            <a:endParaRPr b="0" lang="en-US" sz="2000" spc="-1" strike="noStrike">
              <a:latin typeface="Arial"/>
            </a:endParaRPr>
          </a:p>
        </p:txBody>
      </p:sp>
      <p:sp>
        <p:nvSpPr>
          <p:cNvPr id="226" name="TextBox 4"/>
          <p:cNvSpPr/>
          <p:nvPr/>
        </p:nvSpPr>
        <p:spPr>
          <a:xfrm>
            <a:off x="690120" y="4951080"/>
            <a:ext cx="2776320" cy="1794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400" spc="-1" strike="noStrike">
                <a:solidFill>
                  <a:srgbClr val="000000"/>
                </a:solidFill>
                <a:latin typeface="Arial"/>
              </a:rPr>
              <a:t>Lecture #10 – 02/23/2022</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1" lang="en-US" sz="1400" spc="-1" strike="noStrike">
                <a:solidFill>
                  <a:srgbClr val="000000"/>
                </a:solidFill>
                <a:latin typeface="Arial"/>
              </a:rPr>
              <a:t>CMSC320</a:t>
            </a:r>
            <a:endParaRPr b="0" lang="en-US" sz="1400" spc="-1" strike="noStrike">
              <a:latin typeface="Arial"/>
            </a:endParaRPr>
          </a:p>
          <a:p>
            <a:pPr>
              <a:lnSpc>
                <a:spcPct val="100000"/>
              </a:lnSpc>
              <a:buNone/>
            </a:pPr>
            <a:r>
              <a:rPr b="1" lang="en-US" sz="1400" spc="-1" strike="noStrike">
                <a:solidFill>
                  <a:srgbClr val="000000"/>
                </a:solidFill>
                <a:latin typeface="Arial"/>
              </a:rPr>
              <a:t>Monday &amp; Wednesdays</a:t>
            </a:r>
            <a:endParaRPr b="0" lang="en-US" sz="1400" spc="-1" strike="noStrike">
              <a:latin typeface="Arial"/>
            </a:endParaRPr>
          </a:p>
          <a:p>
            <a:pPr>
              <a:lnSpc>
                <a:spcPct val="100000"/>
              </a:lnSpc>
              <a:buNone/>
            </a:pPr>
            <a:r>
              <a:rPr b="1" lang="en-US" sz="1400" spc="-1" strike="noStrike">
                <a:solidFill>
                  <a:srgbClr val="000000"/>
                </a:solidFill>
                <a:latin typeface="Arial"/>
              </a:rPr>
              <a:t>3:30pm -- 4:45pm</a:t>
            </a:r>
            <a:endParaRPr b="0" lang="en-US" sz="1400" spc="-1" strike="noStrike">
              <a:latin typeface="Arial"/>
            </a:endParaRPr>
          </a:p>
          <a:p>
            <a:pPr>
              <a:lnSpc>
                <a:spcPct val="100000"/>
              </a:lnSpc>
              <a:buNone/>
            </a:pPr>
            <a:r>
              <a:rPr b="1" lang="en-US" sz="1400" spc="-1" strike="noStrike">
                <a:solidFill>
                  <a:srgbClr val="000000"/>
                </a:solidFill>
                <a:latin typeface="Arial"/>
              </a:rPr>
              <a:t>5:00pm – 6:15pm</a:t>
            </a:r>
            <a:br/>
            <a:br/>
            <a:r>
              <a:rPr b="1" lang="en-US" sz="1400" spc="-1" strike="noStrike">
                <a:solidFill>
                  <a:srgbClr val="000000"/>
                </a:solidFill>
                <a:latin typeface="Arial"/>
              </a:rPr>
              <a:t>https://cmsc320.github.io/</a:t>
            </a:r>
            <a:endParaRPr b="0" lang="en-US" sz="1400" spc="-1" strike="noStrike">
              <a:latin typeface="Arial"/>
            </a:endParaRPr>
          </a:p>
        </p:txBody>
      </p:sp>
      <p:pic>
        <p:nvPicPr>
          <p:cNvPr id="227" name="Picture 6" descr=""/>
          <p:cNvPicPr/>
          <p:nvPr/>
        </p:nvPicPr>
        <p:blipFill>
          <a:blip r:embed="rId1"/>
          <a:stretch/>
        </p:blipFill>
        <p:spPr>
          <a:xfrm>
            <a:off x="7892640" y="5257800"/>
            <a:ext cx="3721680" cy="12934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Averages &amp; Time Series</a:t>
            </a:r>
            <a:endParaRPr b="0" lang="en-US" sz="3600" spc="-1" strike="noStrike">
              <a:solidFill>
                <a:srgbClr val="000000"/>
              </a:solidFill>
              <a:latin typeface="Arial"/>
            </a:endParaRPr>
          </a:p>
        </p:txBody>
      </p:sp>
      <p:sp>
        <p:nvSpPr>
          <p:cNvPr id="29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Averaging </a:t>
            </a:r>
            <a:r>
              <a:rPr b="1" lang="en-US" sz="2000" spc="-1" strike="noStrike">
                <a:solidFill>
                  <a:srgbClr val="d1282e"/>
                </a:solidFill>
                <a:latin typeface="Arial"/>
              </a:rPr>
              <a:t>trending</a:t>
            </a:r>
            <a:r>
              <a:rPr b="1" lang="en-US" sz="2000" spc="-1" strike="noStrike">
                <a:solidFill>
                  <a:srgbClr val="000000"/>
                </a:solidFill>
                <a:latin typeface="Arial"/>
              </a:rPr>
              <a:t> time series is usually not helpful</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Mean changes completely depending on time interval</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about </a:t>
            </a:r>
            <a:r>
              <a:rPr b="1" lang="en-US" sz="2000" spc="-1" strike="noStrike">
                <a:solidFill>
                  <a:srgbClr val="d1282e"/>
                </a:solidFill>
                <a:latin typeface="Arial"/>
              </a:rPr>
              <a:t>periodic</a:t>
            </a:r>
            <a:r>
              <a:rPr b="1" lang="en-US" sz="2000" spc="-1" strike="noStrike">
                <a:solidFill>
                  <a:srgbClr val="000000"/>
                </a:solidFill>
                <a:latin typeface="Arial"/>
              </a:rPr>
              <a:t> time series data ??????????</a:t>
            </a:r>
            <a:endParaRPr b="1" lang="en-US" sz="2000" spc="-1" strike="noStrike">
              <a:solidFill>
                <a:srgbClr val="000000"/>
              </a:solidFill>
              <a:latin typeface="Arial"/>
            </a:endParaRPr>
          </a:p>
        </p:txBody>
      </p:sp>
      <p:pic>
        <p:nvPicPr>
          <p:cNvPr id="292" name="Picture 4" descr=""/>
          <p:cNvPicPr/>
          <p:nvPr/>
        </p:nvPicPr>
        <p:blipFill>
          <a:blip r:embed="rId1"/>
          <a:stretch/>
        </p:blipFill>
        <p:spPr>
          <a:xfrm>
            <a:off x="5450040" y="3429000"/>
            <a:ext cx="4776480" cy="3220920"/>
          </a:xfrm>
          <a:prstGeom prst="rect">
            <a:avLst/>
          </a:prstGeom>
          <a:ln w="0">
            <a:noFill/>
          </a:ln>
        </p:spPr>
      </p:pic>
      <p:sp>
        <p:nvSpPr>
          <p:cNvPr id="293" name="Rounded Rectangle 9"/>
          <p:cNvSpPr/>
          <p:nvPr/>
        </p:nvSpPr>
        <p:spPr>
          <a:xfrm>
            <a:off x="1981080" y="3429000"/>
            <a:ext cx="3260160" cy="32209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1" lang="en-US" sz="2000" spc="-1" strike="noStrike">
                <a:solidFill>
                  <a:srgbClr val="ffffff"/>
                </a:solidFill>
                <a:latin typeface="Arial"/>
              </a:rPr>
              <a:t>Ask yourself:</a:t>
            </a:r>
            <a:endParaRPr b="0" lang="en-US" sz="2000" spc="-1" strike="noStrike">
              <a:latin typeface="Arial"/>
            </a:endParaRPr>
          </a:p>
          <a:p>
            <a:pPr marL="285840" indent="-285840">
              <a:lnSpc>
                <a:spcPct val="100000"/>
              </a:lnSpc>
              <a:buClr>
                <a:srgbClr val="ffffff"/>
              </a:buClr>
              <a:buFont typeface="Arial"/>
              <a:buChar char="•"/>
            </a:pPr>
            <a:r>
              <a:rPr b="1" lang="en-US" sz="2000" spc="-1" strike="noStrike">
                <a:solidFill>
                  <a:srgbClr val="ffffff"/>
                </a:solidFill>
                <a:latin typeface="Arial"/>
              </a:rPr>
              <a:t>Does the mean over the entire observation period mean anything?</a:t>
            </a:r>
            <a:endParaRPr b="0" lang="en-US" sz="2000" spc="-1" strike="noStrike">
              <a:latin typeface="Arial"/>
            </a:endParaRPr>
          </a:p>
          <a:p>
            <a:pPr marL="285840" indent="-285840">
              <a:lnSpc>
                <a:spcPct val="100000"/>
              </a:lnSpc>
              <a:buClr>
                <a:srgbClr val="ffffff"/>
              </a:buClr>
              <a:buFont typeface="Arial"/>
              <a:buChar char="•"/>
            </a:pPr>
            <a:r>
              <a:rPr b="1" lang="en-US" sz="2000" spc="-1" strike="noStrike">
                <a:solidFill>
                  <a:srgbClr val="ffffff"/>
                </a:solidFill>
                <a:latin typeface="Arial"/>
              </a:rPr>
              <a:t>Does it estimate anything meaningful?</a:t>
            </a:r>
            <a:endParaRPr b="0" lang="en-US" sz="2000" spc="-1" strike="noStrike">
              <a:latin typeface="Arial"/>
            </a:endParaRPr>
          </a:p>
        </p:txBody>
      </p:sp>
      <p:sp>
        <p:nvSpPr>
          <p:cNvPr id="4" name="PlaceHolder 3"/>
          <p:cNvSpPr>
            <a:spLocks noGrp="1"/>
          </p:cNvSpPr>
          <p:nvPr>
            <p:ph type="sldNum" idx="6"/>
          </p:nvPr>
        </p:nvSpPr>
        <p:spPr/>
        <p:txBody>
          <a:bodyPr/>
          <a:p>
            <a:fld id="{533224C2-EADC-4C03-A3D8-2EA57046721A}" type="slidenum">
              <a:t>10</a:t>
            </a:fld>
          </a:p>
        </p:txBody>
      </p:sp>
    </p:spTree>
  </p:cSld>
  <mc:AlternateContent>
    <mc:Choice Requires="p14">
      <p:transition spd="slow" p14:dur="2000"/>
    </mc:Choice>
    <mc:Fallback>
      <p:transition spd="slow"/>
    </mc:Fallback>
  </mc:AlternateContent>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91">
                                            <p:txEl>
                                              <p:pRg st="1" end="1"/>
                                            </p:txEl>
                                          </p:spTgt>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29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Sample Median</a:t>
            </a:r>
            <a:endParaRPr b="0" lang="en-US" sz="3600" spc="-1" strike="noStrike">
              <a:solidFill>
                <a:srgbClr val="000000"/>
              </a:solidFill>
              <a:latin typeface="Arial"/>
            </a:endParaRPr>
          </a:p>
        </p:txBody>
      </p:sp>
      <p:sp>
        <p:nvSpPr>
          <p:cNvPr id="295"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Median: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Sort the data</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Take the middle point*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Odd number: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Central observation: Med[1,2,4,</a:t>
            </a:r>
            <a:r>
              <a:rPr b="0" lang="en-US" sz="2000" spc="-1" strike="noStrike">
                <a:solidFill>
                  <a:srgbClr val="d1282e"/>
                </a:solidFill>
                <a:latin typeface="Arial"/>
              </a:rPr>
              <a:t>6</a:t>
            </a:r>
            <a:r>
              <a:rPr b="0" lang="en-US" sz="2000" spc="-1" strike="noStrike">
                <a:solidFill>
                  <a:srgbClr val="000000"/>
                </a:solidFill>
                <a:latin typeface="Arial"/>
              </a:rPr>
              <a:t>,8,9,17]</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Even number: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Midpoint between the two central observations Med[1,2,4,6,8,9,14,17] = (6+8)/2=7</a:t>
            </a:r>
            <a:endParaRPr b="1" lang="en-US" sz="2000" spc="-1" strike="noStrike">
              <a:solidFill>
                <a:srgbClr val="000000"/>
              </a:solidFill>
              <a:latin typeface="Arial"/>
            </a:endParaRPr>
          </a:p>
        </p:txBody>
      </p:sp>
      <p:sp>
        <p:nvSpPr>
          <p:cNvPr id="296" name="Line 4"/>
          <p:cNvSpPr/>
          <p:nvPr/>
        </p:nvSpPr>
        <p:spPr>
          <a:xfrm flipV="1">
            <a:off x="7720200" y="4750200"/>
            <a:ext cx="360" cy="380880"/>
          </a:xfrm>
          <a:prstGeom prst="line">
            <a:avLst/>
          </a:prstGeom>
          <a:ln w="57150">
            <a:solidFill>
              <a:srgbClr val="d1282e"/>
            </a:solidFill>
            <a:round/>
            <a:tailEnd len="med" type="triangle" w="med"/>
          </a:ln>
        </p:spPr>
        <p:style>
          <a:lnRef idx="0"/>
          <a:fillRef idx="0"/>
          <a:effectRef idx="0"/>
          <a:fontRef idx="minor"/>
        </p:style>
      </p:sp>
      <p:sp>
        <p:nvSpPr>
          <p:cNvPr id="297" name="TextBox 9"/>
          <p:cNvSpPr/>
          <p:nvPr/>
        </p:nvSpPr>
        <p:spPr>
          <a:xfrm>
            <a:off x="3637440" y="6475680"/>
            <a:ext cx="656532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000000"/>
                </a:solidFill>
                <a:latin typeface="Arial"/>
              </a:rPr>
              <a:t>* CMSC351 will show you how to find the median in linear time!</a:t>
            </a:r>
            <a:endParaRPr b="0" lang="en-US" sz="1600" spc="-1" strike="noStrike">
              <a:latin typeface="Arial"/>
            </a:endParaRPr>
          </a:p>
        </p:txBody>
      </p:sp>
      <p:sp>
        <p:nvSpPr>
          <p:cNvPr id="4" name="PlaceHolder 3"/>
          <p:cNvSpPr>
            <a:spLocks noGrp="1"/>
          </p:cNvSpPr>
          <p:nvPr>
            <p:ph type="sldNum" idx="6"/>
          </p:nvPr>
        </p:nvSpPr>
        <p:spPr/>
        <p:txBody>
          <a:bodyPr/>
          <a:p>
            <a:fld id="{18BF6415-0EC4-4E15-946E-6506E6E4B3A0}" type="slidenum">
              <a:t>11</a:t>
            </a:fld>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95">
                                            <p:txEl>
                                              <p:pRg st="0" end="0"/>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295">
                                            <p:txEl>
                                              <p:pRg st="1" end="1"/>
                                            </p:txEl>
                                          </p:spTgt>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295">
                                            <p:txEl>
                                              <p:pRg st="2" end="2"/>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297"/>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95">
                                            <p:txEl>
                                              <p:pRg st="3" end="3"/>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95">
                                            <p:txEl>
                                              <p:pRg st="4" end="4"/>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295">
                                            <p:txEl>
                                              <p:pRg st="5" end="5"/>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295">
                                            <p:txEl>
                                              <p:pRg st="6" end="6"/>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Picture 4" descr=""/>
          <p:cNvPicPr/>
          <p:nvPr/>
        </p:nvPicPr>
        <p:blipFill>
          <a:blip r:embed="rId1"/>
          <a:stretch/>
        </p:blipFill>
        <p:spPr>
          <a:xfrm>
            <a:off x="4104720" y="4969440"/>
            <a:ext cx="3372480" cy="1888200"/>
          </a:xfrm>
          <a:prstGeom prst="rect">
            <a:avLst/>
          </a:prstGeom>
          <a:ln w="0">
            <a:noFill/>
          </a:ln>
        </p:spPr>
      </p:pic>
      <p:sp>
        <p:nvSpPr>
          <p:cNvPr id="29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What is the center?</a:t>
            </a:r>
            <a:endParaRPr b="0" lang="en-US" sz="3600" spc="-1" strike="noStrike">
              <a:solidFill>
                <a:srgbClr val="000000"/>
              </a:solidFill>
              <a:latin typeface="Arial"/>
            </a:endParaRPr>
          </a:p>
        </p:txBody>
      </p:sp>
      <p:sp>
        <p:nvSpPr>
          <p:cNvPr id="30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The mean and median measure the </a:t>
            </a:r>
            <a:r>
              <a:rPr b="1" lang="en-US" sz="2000" spc="-1" strike="noStrike">
                <a:solidFill>
                  <a:srgbClr val="d1282e"/>
                </a:solidFill>
                <a:latin typeface="Arial"/>
              </a:rPr>
              <a:t>central tendency</a:t>
            </a:r>
            <a:r>
              <a:rPr b="1" lang="en-US" sz="2000" spc="-1" strike="noStrike">
                <a:solidFill>
                  <a:srgbClr val="000000"/>
                </a:solidFill>
                <a:latin typeface="Arial"/>
              </a:rPr>
              <a:t> of data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Generally, the </a:t>
            </a:r>
            <a:r>
              <a:rPr b="1" lang="en-US" sz="2000" spc="-1" strike="noStrike">
                <a:solidFill>
                  <a:srgbClr val="d1282e"/>
                </a:solidFill>
                <a:latin typeface="Arial"/>
              </a:rPr>
              <a:t>center</a:t>
            </a:r>
            <a:r>
              <a:rPr b="1" lang="en-US" sz="2000" spc="-1" strike="noStrike">
                <a:solidFill>
                  <a:srgbClr val="000000"/>
                </a:solidFill>
                <a:latin typeface="Arial"/>
              </a:rPr>
              <a:t> of of a dataset is a point in its range that is close to the data.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Close?  Need a </a:t>
            </a:r>
            <a:r>
              <a:rPr b="1" lang="en-US" sz="2000" spc="-1" strike="noStrike">
                <a:solidFill>
                  <a:srgbClr val="d1282e"/>
                </a:solidFill>
                <a:latin typeface="Arial"/>
              </a:rPr>
              <a:t>distance metric </a:t>
            </a:r>
            <a:r>
              <a:rPr b="1" lang="en-US" sz="2000" spc="-1" strike="noStrike">
                <a:solidFill>
                  <a:srgbClr val="000000"/>
                </a:solidFill>
                <a:latin typeface="Arial"/>
              </a:rPr>
              <a:t>between two points x and x</a:t>
            </a:r>
            <a:r>
              <a:rPr b="1" lang="en-US" sz="2000" spc="-1" strike="noStrike" baseline="-25000">
                <a:solidFill>
                  <a:srgbClr val="000000"/>
                </a:solidFill>
                <a:latin typeface="Arial"/>
              </a:rPr>
              <a:t>2</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We’ve talked about some already!</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Absolute deviation: | x</a:t>
            </a:r>
            <a:r>
              <a:rPr b="0" lang="en-US" sz="2000" spc="-1" strike="noStrike" baseline="-25000">
                <a:solidFill>
                  <a:srgbClr val="000000"/>
                </a:solidFill>
                <a:latin typeface="Arial"/>
              </a:rPr>
              <a:t>1</a:t>
            </a:r>
            <a:r>
              <a:rPr b="0" lang="en-US" sz="2000" spc="-1" strike="noStrike">
                <a:solidFill>
                  <a:srgbClr val="000000"/>
                </a:solidFill>
                <a:latin typeface="Arial"/>
              </a:rPr>
              <a:t> </a:t>
            </a:r>
            <a:r>
              <a:rPr b="0" lang="en-US" sz="2000" spc="-1" strike="noStrike">
                <a:solidFill>
                  <a:srgbClr val="000000"/>
                </a:solidFill>
                <a:latin typeface="Arial"/>
              </a:rPr>
              <a:t>– x</a:t>
            </a:r>
            <a:r>
              <a:rPr b="0" lang="en-US" sz="2000" spc="-1" strike="noStrike" baseline="-25000">
                <a:solidFill>
                  <a:srgbClr val="000000"/>
                </a:solidFill>
                <a:latin typeface="Arial"/>
              </a:rPr>
              <a:t>2</a:t>
            </a:r>
            <a:r>
              <a:rPr b="0" lang="en-US" sz="2000" spc="-1" strike="noStrike">
                <a:solidFill>
                  <a:srgbClr val="000000"/>
                </a:solidFill>
                <a:latin typeface="Arial"/>
              </a:rPr>
              <a:t>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Squared deviation: (x</a:t>
            </a:r>
            <a:r>
              <a:rPr b="0" lang="en-US" sz="2000" spc="-1" strike="noStrike" baseline="-25000">
                <a:solidFill>
                  <a:srgbClr val="000000"/>
                </a:solidFill>
                <a:latin typeface="Arial"/>
              </a:rPr>
              <a:t>1</a:t>
            </a:r>
            <a:r>
              <a:rPr b="0" lang="en-US" sz="2000" spc="-1" strike="noStrike">
                <a:solidFill>
                  <a:srgbClr val="000000"/>
                </a:solidFill>
                <a:latin typeface="Arial"/>
              </a:rPr>
              <a:t> – x</a:t>
            </a:r>
            <a:r>
              <a:rPr b="0" lang="en-US" sz="2000" spc="-1" strike="noStrike" baseline="-25000">
                <a:solidFill>
                  <a:srgbClr val="000000"/>
                </a:solidFill>
                <a:latin typeface="Arial"/>
              </a:rPr>
              <a:t>2</a:t>
            </a:r>
            <a:r>
              <a:rPr b="0" lang="en-US" sz="2000" spc="-1" strike="noStrike">
                <a:solidFill>
                  <a:srgbClr val="000000"/>
                </a:solidFill>
                <a:latin typeface="Arial"/>
              </a:rPr>
              <a:t>)</a:t>
            </a:r>
            <a:r>
              <a:rPr b="0" lang="en-US" sz="2000" spc="-1" strike="noStrike" baseline="30000">
                <a:solidFill>
                  <a:srgbClr val="000000"/>
                </a:solidFill>
                <a:latin typeface="Arial"/>
              </a:rPr>
              <a:t>2</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We’ll define the center based on these metrics</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B11538CE-0886-466C-873E-8E374C794598}" type="slidenum">
              <a:t>12</a:t>
            </a:fld>
          </a:p>
        </p:txBody>
      </p:sp>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300">
                                            <p:txEl>
                                              <p:pRg st="0" end="0"/>
                                            </p:txEl>
                                          </p:spTgt>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300">
                                            <p:txEl>
                                              <p:pRg st="1" end="1"/>
                                            </p:txEl>
                                          </p:spTgt>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300">
                                            <p:txEl>
                                              <p:pRg st="2" end="2"/>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300">
                                            <p:txEl>
                                              <p:pRg st="3" end="3"/>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300">
                                            <p:txEl>
                                              <p:pRg st="4" end="4"/>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300">
                                            <p:txEl>
                                              <p:pRg st="5" end="5"/>
                                            </p:txEl>
                                          </p:spTgt>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30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Dataset for this part</a:t>
            </a:r>
            <a:endParaRPr b="0" lang="en-US" sz="3600" spc="-1" strike="noStrike">
              <a:solidFill>
                <a:srgbClr val="000000"/>
              </a:solidFill>
              <a:latin typeface="Arial"/>
            </a:endParaRPr>
          </a:p>
        </p:txBody>
      </p:sp>
      <p:sp>
        <p:nvSpPr>
          <p:cNvPr id="30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53,940 measurements of diamonds</a:t>
            </a:r>
            <a:endParaRPr b="1" lang="en-US" sz="2000" spc="-1" strike="noStrike">
              <a:solidFill>
                <a:srgbClr val="000000"/>
              </a:solidFill>
              <a:latin typeface="Arial"/>
            </a:endParaRPr>
          </a:p>
        </p:txBody>
      </p:sp>
      <p:pic>
        <p:nvPicPr>
          <p:cNvPr id="303" name="Picture 4" descr=""/>
          <p:cNvPicPr/>
          <p:nvPr/>
        </p:nvPicPr>
        <p:blipFill>
          <a:blip r:embed="rId1"/>
          <a:stretch/>
        </p:blipFill>
        <p:spPr>
          <a:xfrm>
            <a:off x="1085040" y="2111400"/>
            <a:ext cx="6644880" cy="4746240"/>
          </a:xfrm>
          <a:prstGeom prst="rect">
            <a:avLst/>
          </a:prstGeom>
          <a:ln w="0">
            <a:noFill/>
          </a:ln>
        </p:spPr>
      </p:pic>
      <p:sp>
        <p:nvSpPr>
          <p:cNvPr id="304" name="TextBox 5"/>
          <p:cNvSpPr/>
          <p:nvPr/>
        </p:nvSpPr>
        <p:spPr>
          <a:xfrm>
            <a:off x="0" y="6475680"/>
            <a:ext cx="839412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Arial"/>
              </a:rPr>
              <a:t>More info:  </a:t>
            </a:r>
            <a:r>
              <a:rPr b="0" lang="en-US" sz="1600" spc="-1" strike="noStrike" u="sng">
                <a:solidFill>
                  <a:srgbClr val="664d00"/>
                </a:solidFill>
                <a:uFillTx/>
                <a:latin typeface="Arial"/>
                <a:hlinkClick r:id="rId2"/>
              </a:rPr>
              <a:t>https://en.wikipedia.org/wiki/Diamond_(gemstone)#Gemological_characteristics</a:t>
            </a:r>
            <a:endParaRPr b="0" lang="en-US" sz="1600" spc="-1" strike="noStrike">
              <a:latin typeface="Arial"/>
            </a:endParaRPr>
          </a:p>
        </p:txBody>
      </p:sp>
      <p:sp>
        <p:nvSpPr>
          <p:cNvPr id="305" name="Picture 6"/>
          <p:cNvSpPr/>
          <p:nvPr/>
        </p:nvSpPr>
        <p:spPr>
          <a:xfrm>
            <a:off x="7876440" y="2830680"/>
            <a:ext cx="3580560" cy="2579040"/>
          </a:xfrm>
          <a:prstGeom prst="roundRect">
            <a:avLst>
              <a:gd name="adj" fmla="val 8594"/>
            </a:avLst>
          </a:prstGeom>
          <a:blipFill rotWithShape="0">
            <a:blip r:embed="rId3"/>
            <a:srcRect/>
            <a:stretch/>
          </a:blipFill>
          <a:ln w="0">
            <a:noFill/>
          </a:ln>
        </p:spPr>
        <p:style>
          <a:lnRef idx="0"/>
          <a:fillRef idx="0"/>
          <a:effectRef idx="0"/>
          <a:fontRef idx="minor"/>
        </p:style>
      </p:sp>
      <p:sp>
        <p:nvSpPr>
          <p:cNvPr id="4" name="PlaceHolder 3"/>
          <p:cNvSpPr>
            <a:spLocks noGrp="1"/>
          </p:cNvSpPr>
          <p:nvPr>
            <p:ph type="sldNum" idx="6"/>
          </p:nvPr>
        </p:nvSpPr>
        <p:spPr/>
        <p:txBody>
          <a:bodyPr/>
          <a:p>
            <a:fld id="{72298FE0-20B2-48A1-AEF1-FA6006074DA4}" type="slidenum">
              <a:t>13</a:t>
            </a:fld>
          </a:p>
        </p:txBody>
      </p:sp>
    </p:spTree>
  </p:cSld>
  <mc:AlternateContent>
    <mc:Choice Requires="p14">
      <p:transition spd="slow" p14:dur="2000"/>
    </mc:Choice>
    <mc:Fallback>
      <p:transition spd="slow"/>
    </mc:Fallback>
  </mc:AlternateContent>
  <p:timing>
    <p:tnLst>
      <p:par>
        <p:cTn id="259" dur="indefinite" restart="never" nodeType="tmRoot">
          <p:childTnLst>
            <p:seq>
              <p:cTn id="260" dur="indefinite" nodeType="mainSeq">
                <p:childTnLst>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302">
                                            <p:txEl>
                                              <p:pRg st="0" end="0"/>
                                            </p:txEl>
                                          </p:spTgt>
                                        </p:tgtEl>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tgtEl>
                                          <p:spTgt spid="304"/>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303"/>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Revisited</a:t>
            </a:r>
            <a:endParaRPr b="0" lang="en-US" sz="3600" spc="-1" strike="noStrike">
              <a:solidFill>
                <a:srgbClr val="000000"/>
              </a:solidFill>
              <a:latin typeface="Arial"/>
            </a:endParaRPr>
          </a:p>
        </p:txBody>
      </p:sp>
      <p:sp>
        <p:nvSpPr>
          <p:cNvPr id="30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Define a center point </a:t>
            </a:r>
            <a:r>
              <a:rPr b="1" lang="el-GR" sz="2000" spc="-1" strike="noStrike">
                <a:solidFill>
                  <a:srgbClr val="000000"/>
                </a:solidFill>
                <a:latin typeface="Arial"/>
              </a:rPr>
              <a:t>μ</a:t>
            </a:r>
            <a:r>
              <a:rPr b="0" lang="el-GR" sz="2000" spc="-1" strike="noStrike">
                <a:solidFill>
                  <a:srgbClr val="000000"/>
                </a:solidFill>
                <a:latin typeface="Arial"/>
              </a:rPr>
              <a:t> </a:t>
            </a:r>
            <a:r>
              <a:rPr b="1" lang="en-US" sz="2000" spc="-1" strike="noStrike">
                <a:solidFill>
                  <a:srgbClr val="000000"/>
                </a:solidFill>
                <a:latin typeface="Arial"/>
              </a:rPr>
              <a:t>based on some function of the distance from each data point to that center point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Residual sum of squares (RSS) for a point </a:t>
            </a:r>
            <a:r>
              <a:rPr b="0" lang="el-GR" sz="2000" spc="-1" strike="noStrike">
                <a:solidFill>
                  <a:srgbClr val="000000"/>
                </a:solidFill>
                <a:latin typeface="Arial"/>
              </a:rPr>
              <a:t>μ</a:t>
            </a:r>
            <a:r>
              <a:rPr b="0" lang="en-US" sz="2000" spc="-1" strike="noStrike">
                <a:solidFill>
                  <a:srgbClr val="000000"/>
                </a:solidFill>
                <a:latin typeface="Arial"/>
              </a:rPr>
              <a:t>:</a:t>
            </a:r>
            <a:endParaRPr b="1" lang="en-US" sz="2000" spc="-1" strike="noStrike">
              <a:solidFill>
                <a:srgbClr val="000000"/>
              </a:solidFill>
              <a:latin typeface="Arial"/>
            </a:endParaRPr>
          </a:p>
        </p:txBody>
      </p:sp>
      <p:pic>
        <p:nvPicPr>
          <p:cNvPr id="308" name="Picture 5" descr=""/>
          <p:cNvPicPr/>
          <p:nvPr/>
        </p:nvPicPr>
        <p:blipFill>
          <a:blip r:embed="rId1"/>
          <a:stretch/>
        </p:blipFill>
        <p:spPr>
          <a:xfrm>
            <a:off x="3828960" y="2863440"/>
            <a:ext cx="3465720" cy="1145160"/>
          </a:xfrm>
          <a:prstGeom prst="rect">
            <a:avLst/>
          </a:prstGeom>
          <a:ln w="0">
            <a:noFill/>
          </a:ln>
        </p:spPr>
      </p:pic>
      <p:pic>
        <p:nvPicPr>
          <p:cNvPr id="309" name="Picture 7" descr=""/>
          <p:cNvPicPr/>
          <p:nvPr/>
        </p:nvPicPr>
        <p:blipFill>
          <a:blip r:embed="rId2"/>
          <a:stretch/>
        </p:blipFill>
        <p:spPr>
          <a:xfrm>
            <a:off x="847800" y="3637800"/>
            <a:ext cx="4294440" cy="3067200"/>
          </a:xfrm>
          <a:prstGeom prst="rect">
            <a:avLst/>
          </a:prstGeom>
          <a:ln w="0">
            <a:noFill/>
          </a:ln>
        </p:spPr>
      </p:pic>
      <p:sp>
        <p:nvSpPr>
          <p:cNvPr id="310" name="TextBox 8"/>
          <p:cNvSpPr/>
          <p:nvPr/>
        </p:nvSpPr>
        <p:spPr>
          <a:xfrm>
            <a:off x="7396920" y="4615200"/>
            <a:ext cx="33724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So what should our estimate of the “center” of this dataset be, based on the RSS metric?</a:t>
            </a:r>
            <a:endParaRPr b="0" lang="en-US" sz="1800" spc="-1" strike="noStrike">
              <a:latin typeface="Arial"/>
            </a:endParaRPr>
          </a:p>
          <a:p>
            <a:pPr>
              <a:lnSpc>
                <a:spcPct val="100000"/>
              </a:lnSpc>
              <a:buNone/>
            </a:pPr>
            <a:r>
              <a:rPr b="0" lang="en-US" sz="1800" spc="-1" strike="noStrike">
                <a:solidFill>
                  <a:srgbClr val="000000"/>
                </a:solidFill>
                <a:latin typeface="Arial"/>
              </a:rPr>
              <a:t>?????????????</a:t>
            </a:r>
            <a:endParaRPr b="0" lang="en-US" sz="1800" spc="-1" strike="noStrike">
              <a:latin typeface="Arial"/>
            </a:endParaRPr>
          </a:p>
        </p:txBody>
      </p:sp>
      <p:sp>
        <p:nvSpPr>
          <p:cNvPr id="4" name="PlaceHolder 3"/>
          <p:cNvSpPr>
            <a:spLocks noGrp="1"/>
          </p:cNvSpPr>
          <p:nvPr>
            <p:ph type="sldNum" idx="6"/>
          </p:nvPr>
        </p:nvSpPr>
        <p:spPr/>
        <p:txBody>
          <a:bodyPr/>
          <a:p>
            <a:fld id="{6777125C-892B-4554-AD45-F8AE0A52F8E6}" type="slidenum">
              <a:t>14</a:t>
            </a:fld>
          </a:p>
        </p:txBody>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307">
                                            <p:txEl>
                                              <p:pRg st="1" end="1"/>
                                            </p:txEl>
                                          </p:spTgt>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308"/>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309"/>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Revisited</a:t>
            </a:r>
            <a:endParaRPr b="0" lang="en-US" sz="3600" spc="-1" strike="noStrike">
              <a:solidFill>
                <a:srgbClr val="000000"/>
              </a:solidFill>
              <a:latin typeface="Arial"/>
            </a:endParaRPr>
          </a:p>
        </p:txBody>
      </p:sp>
      <p:sp>
        <p:nvSpPr>
          <p:cNvPr id="31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Want the point </a:t>
            </a:r>
            <a:r>
              <a:rPr b="1" lang="el-GR" sz="2000" spc="-1" strike="noStrike">
                <a:solidFill>
                  <a:srgbClr val="000000"/>
                </a:solidFill>
                <a:latin typeface="Arial"/>
              </a:rPr>
              <a:t>μ</a:t>
            </a:r>
            <a:r>
              <a:rPr b="0" lang="en-US" sz="2000" spc="-1" strike="noStrike">
                <a:solidFill>
                  <a:srgbClr val="000000"/>
                </a:solidFill>
                <a:latin typeface="Arial"/>
              </a:rPr>
              <a:t> </a:t>
            </a:r>
            <a:r>
              <a:rPr b="1" lang="en-US" sz="2000" spc="-1" strike="noStrike">
                <a:solidFill>
                  <a:srgbClr val="000000"/>
                </a:solidFill>
                <a:latin typeface="Arial"/>
              </a:rPr>
              <a:t>that minimizes the RSS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Find the derivative of RSS and set it to zero, solve for </a:t>
            </a:r>
            <a:r>
              <a:rPr b="0" lang="el-GR" sz="2000" spc="-1" strike="noStrike">
                <a:solidFill>
                  <a:srgbClr val="000000"/>
                </a:solidFill>
                <a:latin typeface="Arial"/>
              </a:rPr>
              <a:t>μ</a:t>
            </a:r>
            <a:r>
              <a:rPr b="0" lang="en-US" sz="2000" spc="-1" strike="noStrike">
                <a:solidFill>
                  <a:srgbClr val="000000"/>
                </a:solidFill>
                <a:latin typeface="Arial"/>
              </a:rPr>
              <a:t>!</a:t>
            </a:r>
            <a:endParaRPr b="1" lang="en-US" sz="2000" spc="-1" strike="noStrike">
              <a:solidFill>
                <a:srgbClr val="000000"/>
              </a:solidFill>
              <a:latin typeface="Arial"/>
            </a:endParaRPr>
          </a:p>
        </p:txBody>
      </p:sp>
      <p:pic>
        <p:nvPicPr>
          <p:cNvPr id="313" name="Picture 4" descr=""/>
          <p:cNvPicPr/>
          <p:nvPr/>
        </p:nvPicPr>
        <p:blipFill>
          <a:blip r:embed="rId1"/>
          <a:stretch/>
        </p:blipFill>
        <p:spPr>
          <a:xfrm>
            <a:off x="1981080" y="2643840"/>
            <a:ext cx="3263400" cy="1294920"/>
          </a:xfrm>
          <a:prstGeom prst="rect">
            <a:avLst/>
          </a:prstGeom>
          <a:ln w="0">
            <a:noFill/>
          </a:ln>
        </p:spPr>
      </p:pic>
      <p:pic>
        <p:nvPicPr>
          <p:cNvPr id="314" name="Picture 5" descr=""/>
          <p:cNvPicPr/>
          <p:nvPr/>
        </p:nvPicPr>
        <p:blipFill>
          <a:blip r:embed="rId2"/>
          <a:stretch/>
        </p:blipFill>
        <p:spPr>
          <a:xfrm>
            <a:off x="5245200" y="2643840"/>
            <a:ext cx="3835080" cy="1294920"/>
          </a:xfrm>
          <a:prstGeom prst="rect">
            <a:avLst/>
          </a:prstGeom>
          <a:ln w="0">
            <a:noFill/>
          </a:ln>
        </p:spPr>
      </p:pic>
      <p:pic>
        <p:nvPicPr>
          <p:cNvPr id="315" name="Picture 8" descr=""/>
          <p:cNvPicPr/>
          <p:nvPr/>
        </p:nvPicPr>
        <p:blipFill>
          <a:blip r:embed="rId3"/>
          <a:stretch/>
        </p:blipFill>
        <p:spPr>
          <a:xfrm>
            <a:off x="5245200" y="3939480"/>
            <a:ext cx="4444560" cy="1294920"/>
          </a:xfrm>
          <a:prstGeom prst="rect">
            <a:avLst/>
          </a:prstGeom>
          <a:ln w="0">
            <a:noFill/>
          </a:ln>
        </p:spPr>
      </p:pic>
      <p:sp>
        <p:nvSpPr>
          <p:cNvPr id="4" name="PlaceHolder 3"/>
          <p:cNvSpPr>
            <a:spLocks noGrp="1"/>
          </p:cNvSpPr>
          <p:nvPr>
            <p:ph type="sldNum" idx="6"/>
          </p:nvPr>
        </p:nvSpPr>
        <p:spPr/>
        <p:txBody>
          <a:bodyPr/>
          <a:p>
            <a:fld id="{D2ACB0EA-EEAD-4CE1-ACAF-2430B4BCA5B8}" type="slidenum">
              <a:t>15</a:t>
            </a:fld>
          </a:p>
        </p:txBody>
      </p:sp>
    </p:spTree>
  </p:cSld>
  <mc:AlternateContent>
    <mc:Choice Requires="p14">
      <p:transition spd="slow" p14:dur="2000"/>
    </mc:Choice>
    <mc:Fallback>
      <p:transition spd="slow"/>
    </mc:Fallback>
  </mc:AlternateContent>
  <p:timing>
    <p:tnLst>
      <p:par>
        <p:cTn id="293" dur="indefinite" restart="never" nodeType="tmRoot">
          <p:childTnLst>
            <p:seq>
              <p:cTn id="294" dur="indefinite" nodeType="mainSeq">
                <p:childTnLst>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313"/>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314"/>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revisited</a:t>
            </a:r>
            <a:endParaRPr b="0" lang="en-US" sz="3600" spc="-1" strike="noStrike">
              <a:solidFill>
                <a:srgbClr val="000000"/>
              </a:solidFill>
              <a:latin typeface="Arial"/>
            </a:endParaRPr>
          </a:p>
        </p:txBody>
      </p:sp>
      <p:pic>
        <p:nvPicPr>
          <p:cNvPr id="317" name="Picture 4" descr=""/>
          <p:cNvPicPr/>
          <p:nvPr/>
        </p:nvPicPr>
        <p:blipFill>
          <a:blip r:embed="rId1"/>
          <a:stretch/>
        </p:blipFill>
        <p:spPr>
          <a:xfrm>
            <a:off x="2022120" y="1524240"/>
            <a:ext cx="4444560" cy="1294920"/>
          </a:xfrm>
          <a:prstGeom prst="rect">
            <a:avLst/>
          </a:prstGeom>
          <a:ln w="0">
            <a:noFill/>
          </a:ln>
        </p:spPr>
      </p:pic>
      <p:pic>
        <p:nvPicPr>
          <p:cNvPr id="318" name="Picture 5" descr=""/>
          <p:cNvPicPr/>
          <p:nvPr/>
        </p:nvPicPr>
        <p:blipFill>
          <a:blip r:embed="rId2"/>
          <a:stretch/>
        </p:blipFill>
        <p:spPr>
          <a:xfrm>
            <a:off x="2037240" y="2934000"/>
            <a:ext cx="3085920" cy="1257120"/>
          </a:xfrm>
          <a:prstGeom prst="rect">
            <a:avLst/>
          </a:prstGeom>
          <a:ln w="0">
            <a:noFill/>
          </a:ln>
        </p:spPr>
      </p:pic>
      <p:pic>
        <p:nvPicPr>
          <p:cNvPr id="319" name="Picture 6" descr=""/>
          <p:cNvPicPr/>
          <p:nvPr/>
        </p:nvPicPr>
        <p:blipFill>
          <a:blip r:embed="rId3"/>
          <a:stretch/>
        </p:blipFill>
        <p:spPr>
          <a:xfrm>
            <a:off x="2067120" y="4128480"/>
            <a:ext cx="2933280" cy="1396800"/>
          </a:xfrm>
          <a:prstGeom prst="rect">
            <a:avLst/>
          </a:prstGeom>
          <a:ln w="0">
            <a:noFill/>
          </a:ln>
        </p:spPr>
      </p:pic>
      <p:pic>
        <p:nvPicPr>
          <p:cNvPr id="320" name="Picture 7" descr=""/>
          <p:cNvPicPr/>
          <p:nvPr/>
        </p:nvPicPr>
        <p:blipFill>
          <a:blip r:embed="rId4"/>
          <a:stretch/>
        </p:blipFill>
        <p:spPr>
          <a:xfrm>
            <a:off x="2052360" y="5525280"/>
            <a:ext cx="2463480" cy="1294920"/>
          </a:xfrm>
          <a:prstGeom prst="rect">
            <a:avLst/>
          </a:prstGeom>
          <a:ln w="0">
            <a:noFill/>
          </a:ln>
        </p:spPr>
      </p:pic>
      <p:pic>
        <p:nvPicPr>
          <p:cNvPr id="321" name="Picture 8" descr=""/>
          <p:cNvPicPr/>
          <p:nvPr/>
        </p:nvPicPr>
        <p:blipFill>
          <a:blip r:embed="rId5"/>
          <a:stretch/>
        </p:blipFill>
        <p:spPr>
          <a:xfrm>
            <a:off x="5491080" y="2351520"/>
            <a:ext cx="6095160" cy="4353480"/>
          </a:xfrm>
          <a:prstGeom prst="rect">
            <a:avLst/>
          </a:prstGeom>
          <a:ln w="0">
            <a:noFill/>
          </a:ln>
        </p:spPr>
      </p:pic>
      <p:sp>
        <p:nvSpPr>
          <p:cNvPr id="3" name="PlaceHolder 2"/>
          <p:cNvSpPr>
            <a:spLocks noGrp="1"/>
          </p:cNvSpPr>
          <p:nvPr>
            <p:ph type="sldNum" idx="6"/>
          </p:nvPr>
        </p:nvSpPr>
        <p:spPr/>
        <p:txBody>
          <a:bodyPr/>
          <a:p>
            <a:fld id="{8DFF31DA-9ABE-441F-9F13-FCCB9270ED25}" type="slidenum">
              <a:t>16</a:t>
            </a:fld>
          </a:p>
        </p:txBody>
      </p:sp>
    </p:spTree>
  </p:cSld>
  <mc:AlternateContent>
    <mc:Choice Requires="p14">
      <p:transition spd="slow" p14:dur="2000"/>
    </mc:Choice>
    <mc:Fallback>
      <p:transition spd="slow"/>
    </mc:Fallback>
  </mc:AlternateContent>
  <p:timing>
    <p:tnLst>
      <p:par>
        <p:cTn id="315" dur="indefinite" restart="never" nodeType="tmRoot">
          <p:childTnLst>
            <p:seq>
              <p:cTn id="316" dur="indefinite" nodeType="mainSeq">
                <p:childTnLst>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318"/>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319"/>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320"/>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revisited</a:t>
            </a:r>
            <a:endParaRPr b="0" lang="en-US" sz="3600" spc="-1" strike="noStrike">
              <a:solidFill>
                <a:srgbClr val="000000"/>
              </a:solidFill>
              <a:latin typeface="Arial"/>
            </a:endParaRPr>
          </a:p>
        </p:txBody>
      </p:sp>
      <p:sp>
        <p:nvSpPr>
          <p:cNvPr id="32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Set the derivative to zero and solve for </a:t>
            </a:r>
            <a:r>
              <a:rPr b="1" lang="el-GR" sz="2000" spc="-1" strike="noStrike">
                <a:solidFill>
                  <a:srgbClr val="000000"/>
                </a:solidFill>
                <a:latin typeface="Arial"/>
              </a:rPr>
              <a:t>μ</a:t>
            </a:r>
            <a:r>
              <a:rPr b="1" lang="en-US" sz="2000" spc="-1" strike="noStrike">
                <a:solidFill>
                  <a:srgbClr val="000000"/>
                </a:solidFill>
                <a:latin typeface="Arial"/>
              </a:rPr>
              <a:t>:</a:t>
            </a:r>
            <a:endParaRPr b="1" lang="en-US" sz="2000" spc="-1" strike="noStrike">
              <a:solidFill>
                <a:srgbClr val="000000"/>
              </a:solidFill>
              <a:latin typeface="Arial"/>
            </a:endParaRPr>
          </a:p>
        </p:txBody>
      </p:sp>
      <p:pic>
        <p:nvPicPr>
          <p:cNvPr id="324" name="Picture 6" descr=""/>
          <p:cNvPicPr/>
          <p:nvPr/>
        </p:nvPicPr>
        <p:blipFill>
          <a:blip r:embed="rId1"/>
          <a:stretch/>
        </p:blipFill>
        <p:spPr>
          <a:xfrm>
            <a:off x="1994040" y="2190600"/>
            <a:ext cx="2882520" cy="2476080"/>
          </a:xfrm>
          <a:prstGeom prst="rect">
            <a:avLst/>
          </a:prstGeom>
          <a:ln w="0">
            <a:noFill/>
          </a:ln>
        </p:spPr>
      </p:pic>
      <p:pic>
        <p:nvPicPr>
          <p:cNvPr id="325" name="Picture 7" descr=""/>
          <p:cNvPicPr/>
          <p:nvPr/>
        </p:nvPicPr>
        <p:blipFill>
          <a:blip r:embed="rId2"/>
          <a:stretch/>
        </p:blipFill>
        <p:spPr>
          <a:xfrm>
            <a:off x="6751800" y="2070000"/>
            <a:ext cx="2107800" cy="1358640"/>
          </a:xfrm>
          <a:prstGeom prst="rect">
            <a:avLst/>
          </a:prstGeom>
          <a:ln w="0">
            <a:noFill/>
          </a:ln>
        </p:spPr>
      </p:pic>
      <p:pic>
        <p:nvPicPr>
          <p:cNvPr id="326" name="Picture 8" descr=""/>
          <p:cNvPicPr/>
          <p:nvPr/>
        </p:nvPicPr>
        <p:blipFill>
          <a:blip r:embed="rId3"/>
          <a:stretch/>
        </p:blipFill>
        <p:spPr>
          <a:xfrm>
            <a:off x="6926040" y="3321720"/>
            <a:ext cx="2349000" cy="1434600"/>
          </a:xfrm>
          <a:prstGeom prst="rect">
            <a:avLst/>
          </a:prstGeom>
          <a:ln w="0">
            <a:noFill/>
          </a:ln>
        </p:spPr>
      </p:pic>
      <p:sp>
        <p:nvSpPr>
          <p:cNvPr id="327" name="Curved Connector 10"/>
          <p:cNvSpPr/>
          <p:nvPr/>
        </p:nvSpPr>
        <p:spPr>
          <a:xfrm flipV="1">
            <a:off x="4876920" y="2749680"/>
            <a:ext cx="1743480" cy="1189440"/>
          </a:xfrm>
          <a:prstGeom prst="curvedConnector3">
            <a:avLst>
              <a:gd name="adj1" fmla="val 50000"/>
            </a:avLst>
          </a:prstGeom>
          <a:noFill/>
          <a:ln>
            <a:solidFill>
              <a:srgbClr val="000000"/>
            </a:solidFill>
            <a:round/>
            <a:tailEnd len="med" type="triangle" w="med"/>
          </a:ln>
        </p:spPr>
        <p:style>
          <a:lnRef idx="2">
            <a:schemeClr val="dk1"/>
          </a:lnRef>
          <a:fillRef idx="0">
            <a:schemeClr val="dk1"/>
          </a:fillRef>
          <a:effectRef idx="1">
            <a:schemeClr val="dk1"/>
          </a:effectRef>
          <a:fontRef idx="minor"/>
        </p:style>
      </p:sp>
      <p:sp>
        <p:nvSpPr>
          <p:cNvPr id="328" name="Rounded Rectangle 11"/>
          <p:cNvSpPr/>
          <p:nvPr/>
        </p:nvSpPr>
        <p:spPr>
          <a:xfrm>
            <a:off x="2408400" y="4976640"/>
            <a:ext cx="7059960" cy="160344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3200" spc="-1" strike="noStrike">
                <a:solidFill>
                  <a:srgbClr val="ffffff"/>
                </a:solidFill>
                <a:latin typeface="Arial"/>
              </a:rPr>
              <a:t>The mean is the point</a:t>
            </a:r>
            <a:r>
              <a:rPr b="0" lang="el-GR" sz="3200" spc="-1" strike="noStrike">
                <a:solidFill>
                  <a:srgbClr val="ffffff"/>
                </a:solidFill>
                <a:latin typeface="Arial"/>
              </a:rPr>
              <a:t> μ</a:t>
            </a:r>
            <a:r>
              <a:rPr b="0" lang="en-US" sz="3200" spc="-1" strike="noStrike">
                <a:solidFill>
                  <a:srgbClr val="ffffff"/>
                </a:solidFill>
                <a:latin typeface="Arial"/>
              </a:rPr>
              <a:t> that minimizes the RSS for a dataset.</a:t>
            </a:r>
            <a:r>
              <a:rPr b="0" lang="en-US" sz="1800" spc="-1" strike="noStrike">
                <a:solidFill>
                  <a:srgbClr val="ffffff"/>
                </a:solidFill>
                <a:latin typeface="Arial"/>
              </a:rPr>
              <a:t> </a:t>
            </a:r>
            <a:endParaRPr b="0" lang="en-US" sz="1800" spc="-1" strike="noStrike">
              <a:latin typeface="Arial"/>
            </a:endParaRPr>
          </a:p>
        </p:txBody>
      </p:sp>
      <p:sp>
        <p:nvSpPr>
          <p:cNvPr id="4" name="PlaceHolder 3"/>
          <p:cNvSpPr>
            <a:spLocks noGrp="1"/>
          </p:cNvSpPr>
          <p:nvPr>
            <p:ph type="sldNum" idx="6"/>
          </p:nvPr>
        </p:nvSpPr>
        <p:spPr/>
        <p:txBody>
          <a:bodyPr/>
          <a:p>
            <a:fld id="{A8C24E75-1DDD-409F-96D4-0E2794B685CF}" type="slidenum">
              <a:t>17</a:t>
            </a:fld>
          </a:p>
        </p:txBody>
      </p:sp>
    </p:spTree>
  </p:cSld>
  <mc:AlternateContent>
    <mc:Choice Requires="p14">
      <p:transition spd="slow" p14:dur="2000"/>
    </mc:Choice>
    <mc:Fallback>
      <p:transition spd="slow"/>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324"/>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327"/>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325"/>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326"/>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revisited</a:t>
            </a:r>
            <a:endParaRPr b="0" lang="en-US" sz="3600" spc="-1" strike="noStrike">
              <a:solidFill>
                <a:srgbClr val="000000"/>
              </a:solidFill>
              <a:latin typeface="Arial"/>
            </a:endParaRPr>
          </a:p>
        </p:txBody>
      </p:sp>
      <p:pic>
        <p:nvPicPr>
          <p:cNvPr id="330" name="Picture 4" descr=""/>
          <p:cNvPicPr/>
          <p:nvPr/>
        </p:nvPicPr>
        <p:blipFill>
          <a:blip r:embed="rId1"/>
          <a:stretch/>
        </p:blipFill>
        <p:spPr>
          <a:xfrm>
            <a:off x="737280" y="1880280"/>
            <a:ext cx="4656960" cy="2985120"/>
          </a:xfrm>
          <a:prstGeom prst="rect">
            <a:avLst/>
          </a:prstGeom>
          <a:ln w="0">
            <a:noFill/>
          </a:ln>
        </p:spPr>
      </p:pic>
      <p:pic>
        <p:nvPicPr>
          <p:cNvPr id="331" name="Picture 5" descr=""/>
          <p:cNvPicPr/>
          <p:nvPr/>
        </p:nvPicPr>
        <p:blipFill>
          <a:blip r:embed="rId2"/>
          <a:stretch/>
        </p:blipFill>
        <p:spPr>
          <a:xfrm>
            <a:off x="6797160" y="1877760"/>
            <a:ext cx="4677480" cy="2989800"/>
          </a:xfrm>
          <a:prstGeom prst="rect">
            <a:avLst/>
          </a:prstGeom>
          <a:ln w="0">
            <a:noFill/>
          </a:ln>
        </p:spPr>
      </p:pic>
      <p:sp>
        <p:nvSpPr>
          <p:cNvPr id="332" name="Left-Right Arrow 7"/>
          <p:cNvSpPr/>
          <p:nvPr/>
        </p:nvSpPr>
        <p:spPr>
          <a:xfrm>
            <a:off x="5586480" y="2908080"/>
            <a:ext cx="914040" cy="422280"/>
          </a:xfrm>
          <a:prstGeom prst="leftRightArrow">
            <a:avLst>
              <a:gd name="adj1" fmla="val 50000"/>
              <a:gd name="adj2" fmla="val 50000"/>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sp>
      <p:sp>
        <p:nvSpPr>
          <p:cNvPr id="333" name="Rounded Rectangle 8"/>
          <p:cNvSpPr/>
          <p:nvPr/>
        </p:nvSpPr>
        <p:spPr>
          <a:xfrm>
            <a:off x="2408400" y="4976640"/>
            <a:ext cx="7059960" cy="160344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3200" spc="-1" strike="noStrike">
                <a:solidFill>
                  <a:srgbClr val="ffffff"/>
                </a:solidFill>
                <a:latin typeface="Arial"/>
              </a:rPr>
              <a:t>The mean is the point</a:t>
            </a:r>
            <a:r>
              <a:rPr b="0" lang="el-GR" sz="3200" spc="-1" strike="noStrike">
                <a:solidFill>
                  <a:srgbClr val="ffffff"/>
                </a:solidFill>
                <a:latin typeface="Arial"/>
              </a:rPr>
              <a:t> μ</a:t>
            </a:r>
            <a:r>
              <a:rPr b="0" lang="en-US" sz="3200" spc="-1" strike="noStrike">
                <a:solidFill>
                  <a:srgbClr val="ffffff"/>
                </a:solidFill>
                <a:latin typeface="Arial"/>
              </a:rPr>
              <a:t> that minimizes the RSS for a dataset.</a:t>
            </a:r>
            <a:r>
              <a:rPr b="0" lang="en-US" sz="1800" spc="-1" strike="noStrike">
                <a:solidFill>
                  <a:srgbClr val="ffffff"/>
                </a:solidFill>
                <a:latin typeface="Arial"/>
              </a:rPr>
              <a:t> </a:t>
            </a:r>
            <a:endParaRPr b="0" lang="en-US" sz="1800" spc="-1" strike="noStrike">
              <a:latin typeface="Arial"/>
            </a:endParaRPr>
          </a:p>
        </p:txBody>
      </p:sp>
      <p:sp>
        <p:nvSpPr>
          <p:cNvPr id="334" name="Oval 9"/>
          <p:cNvSpPr/>
          <p:nvPr/>
        </p:nvSpPr>
        <p:spPr>
          <a:xfrm>
            <a:off x="8638200" y="152640"/>
            <a:ext cx="2836800" cy="1513800"/>
          </a:xfrm>
          <a:prstGeom prst="ellipse">
            <a:avLst/>
          </a:prstGeom>
          <a:solidFill>
            <a:srgbClr val="4d6bb5"/>
          </a:solidFill>
          <a:ln>
            <a:solidFill>
              <a:srgbClr val="4e69ae"/>
            </a:solidFill>
            <a:round/>
          </a:ln>
          <a:effectLst>
            <a:outerShdw algn="bl" blurRad="39960" dist="23040" rotWithShape="0">
              <a:srgbClr val="000000">
                <a:alpha val="40000"/>
              </a:srgbClr>
            </a:outerShdw>
          </a:effectLst>
        </p:spPr>
        <p:style>
          <a:lnRef idx="1">
            <a:schemeClr val="accent3"/>
          </a:lnRef>
          <a:fillRef idx="3">
            <a:schemeClr val="accent3"/>
          </a:fillRef>
          <a:effectRef idx="2">
            <a:schemeClr val="accent3"/>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rPr>
              <a:t>What about a weighted average ???????</a:t>
            </a:r>
            <a:endParaRPr b="0" lang="en-US" sz="1800" spc="-1" strike="noStrike">
              <a:latin typeface="Arial"/>
            </a:endParaRPr>
          </a:p>
        </p:txBody>
      </p:sp>
      <p:sp>
        <p:nvSpPr>
          <p:cNvPr id="3" name="PlaceHolder 2"/>
          <p:cNvSpPr>
            <a:spLocks noGrp="1"/>
          </p:cNvSpPr>
          <p:nvPr>
            <p:ph type="sldNum" idx="6"/>
          </p:nvPr>
        </p:nvSpPr>
        <p:spPr/>
        <p:txBody>
          <a:bodyPr/>
          <a:p>
            <a:fld id="{B9713818-941C-4FC4-8C26-CF627CB0A900}" type="slidenum">
              <a:t>18</a:t>
            </a:fld>
          </a:p>
        </p:txBody>
      </p:sp>
    </p:spTree>
  </p:cSld>
  <mc:AlternateContent>
    <mc:Choice Requires="p14">
      <p:transition spd="slow" p14:dur="2000"/>
    </mc:Choice>
    <mc:Fallback>
      <p:transition spd="slow"/>
    </mc:Fallback>
  </mc:AlternateContent>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median revisited</a:t>
            </a:r>
            <a:endParaRPr b="0" lang="en-US" sz="3600" spc="-1" strike="noStrike">
              <a:solidFill>
                <a:srgbClr val="000000"/>
              </a:solidFill>
              <a:latin typeface="Arial"/>
            </a:endParaRPr>
          </a:p>
        </p:txBody>
      </p:sp>
      <p:sp>
        <p:nvSpPr>
          <p:cNvPr id="33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Define a center point </a:t>
            </a:r>
            <a:r>
              <a:rPr b="1" i="1" lang="en-US" sz="2000" spc="-1" strike="noStrike">
                <a:solidFill>
                  <a:srgbClr val="000000"/>
                </a:solidFill>
                <a:latin typeface="Arial"/>
              </a:rPr>
              <a:t>m</a:t>
            </a:r>
            <a:r>
              <a:rPr b="0" lang="el-GR" sz="2000" spc="-1" strike="noStrike">
                <a:solidFill>
                  <a:srgbClr val="000000"/>
                </a:solidFill>
                <a:latin typeface="Arial"/>
              </a:rPr>
              <a:t> </a:t>
            </a:r>
            <a:r>
              <a:rPr b="1" lang="en-US" sz="2000" spc="-1" strike="noStrike">
                <a:solidFill>
                  <a:srgbClr val="000000"/>
                </a:solidFill>
                <a:latin typeface="Arial"/>
              </a:rPr>
              <a:t>based on some function of the distance from each data point to that center point</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The median </a:t>
            </a:r>
            <a:r>
              <a:rPr b="1" i="1" lang="en-US" sz="2000" spc="-1" strike="noStrike">
                <a:solidFill>
                  <a:srgbClr val="000000"/>
                </a:solidFill>
                <a:latin typeface="Arial"/>
              </a:rPr>
              <a:t>m</a:t>
            </a:r>
            <a:r>
              <a:rPr b="1" lang="en-US" sz="2000" spc="-1" strike="noStrike">
                <a:solidFill>
                  <a:srgbClr val="000000"/>
                </a:solidFill>
                <a:latin typeface="Arial"/>
              </a:rPr>
              <a:t> minimizes the sum of absolute differences:</a:t>
            </a:r>
            <a:endParaRPr b="1" lang="en-US" sz="2000" spc="-1" strike="noStrike">
              <a:solidFill>
                <a:srgbClr val="000000"/>
              </a:solidFill>
              <a:latin typeface="Arial"/>
            </a:endParaRPr>
          </a:p>
        </p:txBody>
      </p:sp>
      <p:pic>
        <p:nvPicPr>
          <p:cNvPr id="337" name="Picture 4" descr=""/>
          <p:cNvPicPr/>
          <p:nvPr/>
        </p:nvPicPr>
        <p:blipFill>
          <a:blip r:embed="rId1"/>
          <a:stretch/>
        </p:blipFill>
        <p:spPr>
          <a:xfrm>
            <a:off x="4044960" y="2837160"/>
            <a:ext cx="3492000" cy="952200"/>
          </a:xfrm>
          <a:prstGeom prst="rect">
            <a:avLst/>
          </a:prstGeom>
          <a:ln w="0">
            <a:noFill/>
          </a:ln>
        </p:spPr>
      </p:pic>
      <p:pic>
        <p:nvPicPr>
          <p:cNvPr id="338" name="Picture 5" descr=""/>
          <p:cNvPicPr/>
          <p:nvPr/>
        </p:nvPicPr>
        <p:blipFill>
          <a:blip r:embed="rId2"/>
          <a:stretch/>
        </p:blipFill>
        <p:spPr>
          <a:xfrm>
            <a:off x="3624840" y="3952800"/>
            <a:ext cx="4361760" cy="2679840"/>
          </a:xfrm>
          <a:prstGeom prst="rect">
            <a:avLst/>
          </a:prstGeom>
          <a:ln w="0">
            <a:noFill/>
          </a:ln>
        </p:spPr>
      </p:pic>
      <p:sp>
        <p:nvSpPr>
          <p:cNvPr id="4" name="PlaceHolder 3"/>
          <p:cNvSpPr>
            <a:spLocks noGrp="1"/>
          </p:cNvSpPr>
          <p:nvPr>
            <p:ph type="sldNum" idx="6"/>
          </p:nvPr>
        </p:nvSpPr>
        <p:spPr/>
        <p:txBody>
          <a:bodyPr/>
          <a:p>
            <a:fld id="{B3F063E2-2A83-4B38-810E-3AD81BB31A27}" type="slidenum">
              <a:t>19</a:t>
            </a:fld>
          </a:p>
        </p:txBody>
      </p:sp>
    </p:spTree>
  </p:cSld>
  <mc:AlternateContent>
    <mc:Choice Requires="p14">
      <p:transition spd="slow" p14:dur="2000"/>
    </mc:Choice>
    <mc:Fallback>
      <p:transition spd="slow"/>
    </mc:Fallback>
  </mc:AlternateContent>
  <p:timing>
    <p:tnLst>
      <p:par>
        <p:cTn id="363" dur="indefinite" restart="never" nodeType="tmRoot">
          <p:childTnLst>
            <p:seq>
              <p:cTn id="364" dur="indefinite" nodeType="mainSeq">
                <p:childTnLst>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336">
                                            <p:txEl>
                                              <p:pRg st="1" end="1"/>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337"/>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Data LifeCycle</a:t>
            </a:r>
            <a:endParaRPr b="0" lang="en-US" sz="3600" spc="-1" strike="noStrike">
              <a:solidFill>
                <a:srgbClr val="000000"/>
              </a:solidFill>
              <a:latin typeface="Arial"/>
            </a:endParaRPr>
          </a:p>
        </p:txBody>
      </p:sp>
      <p:sp>
        <p:nvSpPr>
          <p:cNvPr id="229" name="Rounded Rectangle 4"/>
          <p:cNvSpPr/>
          <p:nvPr/>
        </p:nvSpPr>
        <p:spPr>
          <a:xfrm>
            <a:off x="850680" y="2193120"/>
            <a:ext cx="1614600" cy="2463480"/>
          </a:xfrm>
          <a:prstGeom prst="roundRect">
            <a:avLst>
              <a:gd name="adj" fmla="val 16667"/>
            </a:avLst>
          </a:prstGeom>
          <a:solidFill>
            <a:srgbClr val="526db0"/>
          </a:solidFill>
          <a:ln>
            <a:solidFill>
              <a:srgbClr val="3c5082"/>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rPr>
              <a:t>Data collection</a:t>
            </a:r>
            <a:endParaRPr b="0" lang="en-US" sz="1800" spc="-1" strike="noStrike">
              <a:latin typeface="Arial"/>
            </a:endParaRPr>
          </a:p>
        </p:txBody>
      </p:sp>
      <p:grpSp>
        <p:nvGrpSpPr>
          <p:cNvPr id="230" name="Group 13"/>
          <p:cNvGrpSpPr/>
          <p:nvPr/>
        </p:nvGrpSpPr>
        <p:grpSpPr>
          <a:xfrm>
            <a:off x="2465640" y="2193120"/>
            <a:ext cx="2218320" cy="2463480"/>
            <a:chOff x="2465640" y="2193120"/>
            <a:chExt cx="2218320" cy="2463480"/>
          </a:xfrm>
        </p:grpSpPr>
        <p:sp>
          <p:nvSpPr>
            <p:cNvPr id="231" name="Rounded Rectangle 5"/>
            <p:cNvSpPr/>
            <p:nvPr/>
          </p:nvSpPr>
          <p:spPr>
            <a:xfrm>
              <a:off x="3069360" y="2193120"/>
              <a:ext cx="1614600" cy="2463480"/>
            </a:xfrm>
            <a:prstGeom prst="roundRect">
              <a:avLst>
                <a:gd name="adj" fmla="val 16667"/>
              </a:avLst>
            </a:prstGeom>
            <a:solidFill>
              <a:srgbClr val="526db0"/>
            </a:solidFill>
            <a:ln>
              <a:solidFill>
                <a:srgbClr val="3c5082"/>
              </a:solidFill>
              <a:round/>
            </a:ln>
          </p:spPr>
          <p:style>
            <a:lnRef idx="2">
              <a:schemeClr val="accent3">
                <a:shade val="50000"/>
              </a:schemeClr>
            </a:lnRef>
            <a:fillRef idx="1">
              <a:schemeClr val="accent3"/>
            </a:fillRef>
            <a:effectRef idx="0">
              <a:schemeClr val="accent3"/>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rPr>
                <a:t>Data processing</a:t>
              </a:r>
              <a:endParaRPr b="0" lang="en-US" sz="1800" spc="-1" strike="noStrike">
                <a:latin typeface="Arial"/>
              </a:endParaRPr>
            </a:p>
          </p:txBody>
        </p:sp>
        <p:sp>
          <p:nvSpPr>
            <p:cNvPr id="232" name="Straight Arrow Connector 10"/>
            <p:cNvSpPr/>
            <p:nvPr/>
          </p:nvSpPr>
          <p:spPr>
            <a:xfrm>
              <a:off x="2465640" y="3425040"/>
              <a:ext cx="603720" cy="360"/>
            </a:xfrm>
            <a:custGeom>
              <a:avLst/>
              <a:gdLst/>
              <a:ahLst/>
              <a:rect l="l" t="t" r="r" b="b"/>
              <a:pathLst>
                <a:path w="21600" h="21600">
                  <a:moveTo>
                    <a:pt x="0" y="0"/>
                  </a:moveTo>
                  <a:lnTo>
                    <a:pt x="21600" y="21600"/>
                  </a:lnTo>
                </a:path>
              </a:pathLst>
            </a:custGeom>
            <a:solidFill>
              <a:srgbClr val="ffffff"/>
            </a:solidFill>
            <a:ln>
              <a:solidFill>
                <a:srgbClr val="526db0"/>
              </a:solidFill>
              <a:round/>
              <a:tailEnd len="med" type="triangle" w="med"/>
            </a:ln>
          </p:spPr>
          <p:style>
            <a:lnRef idx="2">
              <a:schemeClr val="accent3"/>
            </a:lnRef>
            <a:fillRef idx="1">
              <a:schemeClr val="lt1"/>
            </a:fillRef>
            <a:effectRef idx="0">
              <a:schemeClr val="accent3"/>
            </a:effectRef>
            <a:fontRef idx="minor"/>
          </p:style>
        </p:sp>
      </p:grpSp>
      <p:sp>
        <p:nvSpPr>
          <p:cNvPr id="233" name="Curved Connector 12"/>
          <p:cNvSpPr/>
          <p:nvPr/>
        </p:nvSpPr>
        <p:spPr>
          <a:xfrm rot="5400000">
            <a:off x="2767680" y="3547440"/>
            <a:ext cx="15480" cy="2218680"/>
          </a:xfrm>
          <a:prstGeom prst="curvedConnector3">
            <a:avLst>
              <a:gd name="adj1" fmla="val 1800000"/>
            </a:avLst>
          </a:prstGeom>
          <a:noFill/>
          <a:ln>
            <a:solidFill>
              <a:srgbClr val="526db0"/>
            </a:solidFill>
            <a:round/>
            <a:tailEnd len="med" type="triangle" w="med"/>
          </a:ln>
          <a:effectLst>
            <a:outerShdw algn="bl" blurRad="39960" dist="23040" rotWithShape="0">
              <a:srgbClr val="000000">
                <a:alpha val="40000"/>
              </a:srgbClr>
            </a:outerShdw>
          </a:effectLst>
        </p:spPr>
        <p:style>
          <a:lnRef idx="3">
            <a:schemeClr val="accent3"/>
          </a:lnRef>
          <a:fillRef idx="0">
            <a:schemeClr val="accent3"/>
          </a:fillRef>
          <a:effectRef idx="2">
            <a:schemeClr val="accent3"/>
          </a:effectRef>
          <a:fontRef idx="minor"/>
        </p:style>
      </p:sp>
      <p:grpSp>
        <p:nvGrpSpPr>
          <p:cNvPr id="234" name="Group 16"/>
          <p:cNvGrpSpPr/>
          <p:nvPr/>
        </p:nvGrpSpPr>
        <p:grpSpPr>
          <a:xfrm>
            <a:off x="4684680" y="2193120"/>
            <a:ext cx="2218320" cy="2463480"/>
            <a:chOff x="4684680" y="2193120"/>
            <a:chExt cx="2218320" cy="2463480"/>
          </a:xfrm>
        </p:grpSpPr>
        <p:sp>
          <p:nvSpPr>
            <p:cNvPr id="235" name="Rounded Rectangle 6"/>
            <p:cNvSpPr/>
            <p:nvPr/>
          </p:nvSpPr>
          <p:spPr>
            <a:xfrm>
              <a:off x="5288400" y="2193120"/>
              <a:ext cx="1614600" cy="2463480"/>
            </a:xfrm>
            <a:prstGeom prst="roundRect">
              <a:avLst>
                <a:gd name="adj" fmla="val 16667"/>
              </a:avLst>
            </a:prstGeom>
            <a:solidFill>
              <a:srgbClr val="ffffff"/>
            </a:solidFill>
            <a:ln>
              <a:solidFill>
                <a:srgbClr val="526db0"/>
              </a:solidFill>
              <a:round/>
            </a:ln>
          </p:spPr>
          <p:style>
            <a:lnRef idx="2">
              <a:schemeClr val="accent3"/>
            </a:lnRef>
            <a:fillRef idx="1">
              <a:schemeClr val="lt1"/>
            </a:fillRef>
            <a:effectRef idx="0">
              <a:schemeClr val="accent3"/>
            </a:effectRef>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rPr>
                <a:t>Exploratory analysis</a:t>
              </a:r>
              <a:endParaRPr b="0" lang="en-US" sz="1800" spc="-1" strike="noStrike">
                <a:latin typeface="Arial"/>
              </a:endParaRPr>
            </a:p>
            <a:p>
              <a:pPr algn="ctr">
                <a:lnSpc>
                  <a:spcPct val="100000"/>
                </a:lnSpc>
                <a:buNone/>
              </a:pPr>
              <a:r>
                <a:rPr b="0" lang="en-US" sz="1800" spc="-1" strike="noStrike">
                  <a:solidFill>
                    <a:srgbClr val="000000"/>
                  </a:solidFill>
                  <a:latin typeface="Arial"/>
                </a:rPr>
                <a:t>&amp;</a:t>
              </a:r>
              <a:endParaRPr b="0" lang="en-US" sz="1800" spc="-1" strike="noStrike">
                <a:latin typeface="Arial"/>
              </a:endParaRPr>
            </a:p>
            <a:p>
              <a:pPr algn="ctr">
                <a:lnSpc>
                  <a:spcPct val="100000"/>
                </a:lnSpc>
                <a:buNone/>
              </a:pPr>
              <a:r>
                <a:rPr b="0" lang="en-US" sz="1800" spc="-1" strike="noStrike">
                  <a:solidFill>
                    <a:srgbClr val="000000"/>
                  </a:solidFill>
                  <a:latin typeface="Arial"/>
                </a:rPr>
                <a:t>Data viz</a:t>
              </a:r>
              <a:endParaRPr b="0" lang="en-US" sz="1800" spc="-1" strike="noStrike">
                <a:latin typeface="Arial"/>
              </a:endParaRPr>
            </a:p>
          </p:txBody>
        </p:sp>
        <p:sp>
          <p:nvSpPr>
            <p:cNvPr id="236" name="Straight Arrow Connector 15"/>
            <p:cNvSpPr/>
            <p:nvPr/>
          </p:nvSpPr>
          <p:spPr>
            <a:xfrm>
              <a:off x="4684680" y="3425040"/>
              <a:ext cx="60372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37" name="Group 22"/>
          <p:cNvGrpSpPr/>
          <p:nvPr/>
        </p:nvGrpSpPr>
        <p:grpSpPr>
          <a:xfrm>
            <a:off x="1666080" y="4649040"/>
            <a:ext cx="4437720" cy="15480"/>
            <a:chOff x="1666080" y="4649040"/>
            <a:chExt cx="4437720" cy="15480"/>
          </a:xfrm>
        </p:grpSpPr>
        <p:sp>
          <p:nvSpPr>
            <p:cNvPr id="238" name="Curved Connector 18"/>
            <p:cNvSpPr/>
            <p:nvPr/>
          </p:nvSpPr>
          <p:spPr>
            <a:xfrm rot="5400000">
              <a:off x="4986720" y="3547440"/>
              <a:ext cx="15480" cy="221868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39" name="Curved Connector 20"/>
            <p:cNvSpPr/>
            <p:nvPr/>
          </p:nvSpPr>
          <p:spPr>
            <a:xfrm rot="5400000">
              <a:off x="3877200" y="2437560"/>
              <a:ext cx="15480" cy="4437720"/>
            </a:xfrm>
            <a:prstGeom prst="curvedConnector3">
              <a:avLst>
                <a:gd name="adj1" fmla="val 3763638"/>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0" name="Group 25"/>
          <p:cNvGrpSpPr/>
          <p:nvPr/>
        </p:nvGrpSpPr>
        <p:grpSpPr>
          <a:xfrm>
            <a:off x="6903360" y="2193120"/>
            <a:ext cx="2218680" cy="2463480"/>
            <a:chOff x="6903360" y="2193120"/>
            <a:chExt cx="2218680" cy="2463480"/>
          </a:xfrm>
        </p:grpSpPr>
        <p:sp>
          <p:nvSpPr>
            <p:cNvPr id="241" name="Rounded Rectangle 7"/>
            <p:cNvSpPr/>
            <p:nvPr/>
          </p:nvSpPr>
          <p:spPr>
            <a:xfrm>
              <a:off x="7507440" y="2193120"/>
              <a:ext cx="1614600" cy="24634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rPr>
                <a:t>Analysis, hypothesis testing, &amp; ML</a:t>
              </a:r>
              <a:endParaRPr b="0" lang="en-US" sz="1800" spc="-1" strike="noStrike">
                <a:latin typeface="Arial"/>
              </a:endParaRPr>
            </a:p>
          </p:txBody>
        </p:sp>
        <p:sp>
          <p:nvSpPr>
            <p:cNvPr id="242" name="Straight Arrow Connector 24"/>
            <p:cNvSpPr/>
            <p:nvPr/>
          </p:nvSpPr>
          <p:spPr>
            <a:xfrm>
              <a:off x="6903360" y="3425040"/>
              <a:ext cx="60372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3" name="Group 40"/>
          <p:cNvGrpSpPr/>
          <p:nvPr/>
        </p:nvGrpSpPr>
        <p:grpSpPr>
          <a:xfrm>
            <a:off x="1666440" y="4649040"/>
            <a:ext cx="6656400" cy="15480"/>
            <a:chOff x="1666440" y="4649040"/>
            <a:chExt cx="6656400" cy="15480"/>
          </a:xfrm>
        </p:grpSpPr>
        <p:sp>
          <p:nvSpPr>
            <p:cNvPr id="244" name="Curved Connector 33"/>
            <p:cNvSpPr/>
            <p:nvPr/>
          </p:nvSpPr>
          <p:spPr>
            <a:xfrm rot="5400000">
              <a:off x="7205760" y="3547440"/>
              <a:ext cx="15480" cy="221868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45" name="Curved Connector 35"/>
            <p:cNvSpPr/>
            <p:nvPr/>
          </p:nvSpPr>
          <p:spPr>
            <a:xfrm rot="5400000">
              <a:off x="6096240" y="2437560"/>
              <a:ext cx="15480" cy="4437720"/>
            </a:xfrm>
            <a:prstGeom prst="curvedConnector3">
              <a:avLst>
                <a:gd name="adj1" fmla="val 3894543"/>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46" name="Curved Connector 38"/>
            <p:cNvSpPr/>
            <p:nvPr/>
          </p:nvSpPr>
          <p:spPr>
            <a:xfrm rot="5400000">
              <a:off x="4986720" y="1328400"/>
              <a:ext cx="15480" cy="6656400"/>
            </a:xfrm>
            <a:prstGeom prst="curvedConnector3">
              <a:avLst>
                <a:gd name="adj1" fmla="val 5858181"/>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47" name="Group 43"/>
          <p:cNvGrpSpPr/>
          <p:nvPr/>
        </p:nvGrpSpPr>
        <p:grpSpPr>
          <a:xfrm>
            <a:off x="9122400" y="2193120"/>
            <a:ext cx="2218680" cy="2463480"/>
            <a:chOff x="9122400" y="2193120"/>
            <a:chExt cx="2218680" cy="2463480"/>
          </a:xfrm>
        </p:grpSpPr>
        <p:sp>
          <p:nvSpPr>
            <p:cNvPr id="248" name="Rounded Rectangle 8"/>
            <p:cNvSpPr/>
            <p:nvPr/>
          </p:nvSpPr>
          <p:spPr>
            <a:xfrm>
              <a:off x="9726480" y="2193120"/>
              <a:ext cx="1614600" cy="24634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rial"/>
                </a:rPr>
                <a:t>Insight &amp; Policy Decision</a:t>
              </a:r>
              <a:endParaRPr b="0" lang="en-US" sz="1800" spc="-1" strike="noStrike">
                <a:latin typeface="Arial"/>
              </a:endParaRPr>
            </a:p>
          </p:txBody>
        </p:sp>
        <p:sp>
          <p:nvSpPr>
            <p:cNvPr id="249" name="Straight Arrow Connector 42"/>
            <p:cNvSpPr/>
            <p:nvPr/>
          </p:nvSpPr>
          <p:spPr>
            <a:xfrm>
              <a:off x="9122400" y="3425040"/>
              <a:ext cx="603720" cy="36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grpSp>
        <p:nvGrpSpPr>
          <p:cNvPr id="250" name="Group 55"/>
          <p:cNvGrpSpPr/>
          <p:nvPr/>
        </p:nvGrpSpPr>
        <p:grpSpPr>
          <a:xfrm>
            <a:off x="1666440" y="4649040"/>
            <a:ext cx="8875440" cy="15480"/>
            <a:chOff x="1666440" y="4649040"/>
            <a:chExt cx="8875440" cy="15480"/>
          </a:xfrm>
        </p:grpSpPr>
        <p:sp>
          <p:nvSpPr>
            <p:cNvPr id="251" name="Curved Connector 45"/>
            <p:cNvSpPr/>
            <p:nvPr/>
          </p:nvSpPr>
          <p:spPr>
            <a:xfrm rot="5400000">
              <a:off x="9424800" y="3547440"/>
              <a:ext cx="15480" cy="2218680"/>
            </a:xfrm>
            <a:prstGeom prst="curvedConnector3">
              <a:avLst>
                <a:gd name="adj1" fmla="val 1800000"/>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52" name="Curved Connector 47"/>
            <p:cNvSpPr/>
            <p:nvPr/>
          </p:nvSpPr>
          <p:spPr>
            <a:xfrm rot="5400000">
              <a:off x="8315280" y="2437560"/>
              <a:ext cx="15480" cy="4437720"/>
            </a:xfrm>
            <a:prstGeom prst="curvedConnector3">
              <a:avLst>
                <a:gd name="adj1" fmla="val 3501819"/>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53" name="Curved Connector 50"/>
            <p:cNvSpPr/>
            <p:nvPr/>
          </p:nvSpPr>
          <p:spPr>
            <a:xfrm rot="5400000">
              <a:off x="7205760" y="1328400"/>
              <a:ext cx="15480" cy="6656400"/>
            </a:xfrm>
            <a:prstGeom prst="curvedConnector3">
              <a:avLst>
                <a:gd name="adj1" fmla="val 5989094"/>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sp>
          <p:nvSpPr>
            <p:cNvPr id="254" name="Curved Connector 53"/>
            <p:cNvSpPr/>
            <p:nvPr/>
          </p:nvSpPr>
          <p:spPr>
            <a:xfrm rot="5400000">
              <a:off x="6096240" y="218880"/>
              <a:ext cx="15480" cy="8875440"/>
            </a:xfrm>
            <a:prstGeom prst="curvedConnector3">
              <a:avLst>
                <a:gd name="adj1" fmla="val 8345457"/>
              </a:avLst>
            </a:prstGeom>
            <a:noFill/>
            <a:ln>
              <a:solidFill>
                <a:srgbClr val="000000"/>
              </a:solidFill>
              <a:round/>
              <a:tailEnd len="med" type="triangle" w="med"/>
            </a:ln>
            <a:effectLst>
              <a:outerShdw algn="bl" blurRad="39960" dist="23040" rotWithShape="0">
                <a:srgbClr val="000000">
                  <a:alpha val="40000"/>
                </a:srgbClr>
              </a:outerShdw>
            </a:effectLst>
          </p:spPr>
          <p:style>
            <a:lnRef idx="3">
              <a:schemeClr val="dk1"/>
            </a:lnRef>
            <a:fillRef idx="0">
              <a:schemeClr val="dk1"/>
            </a:fillRef>
            <a:effectRef idx="2">
              <a:schemeClr val="dk1"/>
            </a:effectRef>
            <a:fontRef idx="minor"/>
          </p:style>
        </p:sp>
      </p:grpSp>
      <p:sp>
        <p:nvSpPr>
          <p:cNvPr id="3" name="PlaceHolder 2"/>
          <p:cNvSpPr>
            <a:spLocks noGrp="1"/>
          </p:cNvSpPr>
          <p:nvPr>
            <p:ph type="sldNum" idx="6"/>
          </p:nvPr>
        </p:nvSpPr>
        <p:spPr/>
        <p:txBody>
          <a:bodyPr/>
          <a:p>
            <a:fld id="{07505A9D-89D3-4889-BA89-7B3466098A21}"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1" lang="en-US" sz="3600" spc="-60" strike="noStrike" cap="all">
                <a:solidFill>
                  <a:srgbClr val="d1282e"/>
                </a:solidFill>
                <a:latin typeface="Arial Black"/>
              </a:rPr>
              <a:t>Mean != Median</a:t>
            </a:r>
            <a:endParaRPr b="0" lang="en-US" sz="3600" spc="-1" strike="noStrike">
              <a:solidFill>
                <a:srgbClr val="000000"/>
              </a:solidFill>
              <a:latin typeface="Arial"/>
            </a:endParaRPr>
          </a:p>
        </p:txBody>
      </p:sp>
      <p:pic>
        <p:nvPicPr>
          <p:cNvPr id="340" name="Picture 3" descr=""/>
          <p:cNvPicPr/>
          <p:nvPr/>
        </p:nvPicPr>
        <p:blipFill>
          <a:blip r:embed="rId1"/>
          <a:stretch/>
        </p:blipFill>
        <p:spPr>
          <a:xfrm>
            <a:off x="2348280" y="1600200"/>
            <a:ext cx="7250040" cy="5014800"/>
          </a:xfrm>
          <a:prstGeom prst="rect">
            <a:avLst/>
          </a:prstGeom>
          <a:ln w="0">
            <a:noFill/>
          </a:ln>
        </p:spPr>
      </p:pic>
      <p:sp>
        <p:nvSpPr>
          <p:cNvPr id="3" name="PlaceHolder 2"/>
          <p:cNvSpPr>
            <a:spLocks noGrp="1"/>
          </p:cNvSpPr>
          <p:nvPr>
            <p:ph type="sldNum" idx="9"/>
          </p:nvPr>
        </p:nvSpPr>
        <p:spPr/>
        <p:txBody>
          <a:bodyPr/>
          <a:p>
            <a:fld id="{676F30E0-3261-44D8-9F75-07ED7F8F8425}"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324720" y="876240"/>
            <a:ext cx="252972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Skewed Data</a:t>
            </a:r>
            <a:endParaRPr b="0" lang="en-US" sz="3600" spc="-1" strike="noStrike">
              <a:solidFill>
                <a:srgbClr val="000000"/>
              </a:solidFill>
              <a:latin typeface="Arial"/>
            </a:endParaRPr>
          </a:p>
        </p:txBody>
      </p:sp>
      <p:sp>
        <p:nvSpPr>
          <p:cNvPr id="342" name="Text Box 9"/>
          <p:cNvSpPr/>
          <p:nvPr/>
        </p:nvSpPr>
        <p:spPr>
          <a:xfrm>
            <a:off x="5664240" y="3555000"/>
            <a:ext cx="2666520" cy="118764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901"/>
              </a:spcBef>
              <a:buNone/>
            </a:pPr>
            <a:r>
              <a:rPr b="0" lang="en-US" sz="1800" spc="-1" strike="noStrike">
                <a:solidFill>
                  <a:srgbClr val="000000"/>
                </a:solidFill>
                <a:latin typeface="Arial"/>
              </a:rPr>
              <a:t>Monthly Earnings</a:t>
            </a:r>
            <a:br/>
            <a:r>
              <a:rPr b="0" lang="en-US" sz="1800" spc="-1" strike="noStrike">
                <a:solidFill>
                  <a:srgbClr val="000000"/>
                </a:solidFill>
                <a:latin typeface="Arial"/>
              </a:rPr>
              <a:t>N = 595, </a:t>
            </a:r>
            <a:br/>
            <a:r>
              <a:rPr b="0" lang="en-US" sz="1800" spc="-1" strike="noStrike">
                <a:solidFill>
                  <a:srgbClr val="000000"/>
                </a:solidFill>
                <a:latin typeface="Arial"/>
              </a:rPr>
              <a:t>Median = 800</a:t>
            </a:r>
            <a:br/>
            <a:r>
              <a:rPr b="0" lang="en-US" sz="1800" spc="-1" strike="noStrike">
                <a:solidFill>
                  <a:srgbClr val="000000"/>
                </a:solidFill>
                <a:latin typeface="Arial"/>
              </a:rPr>
              <a:t>Mean    = 883</a:t>
            </a:r>
            <a:endParaRPr b="0" lang="en-US" sz="1800" spc="-1" strike="noStrike">
              <a:latin typeface="Arial"/>
            </a:endParaRPr>
          </a:p>
        </p:txBody>
      </p:sp>
      <p:pic>
        <p:nvPicPr>
          <p:cNvPr id="343" name="Picture 6" descr=""/>
          <p:cNvPicPr/>
          <p:nvPr/>
        </p:nvPicPr>
        <p:blipFill>
          <a:blip r:embed="rId1"/>
          <a:stretch/>
        </p:blipFill>
        <p:spPr>
          <a:xfrm>
            <a:off x="311040" y="3472200"/>
            <a:ext cx="5268240" cy="2708280"/>
          </a:xfrm>
          <a:prstGeom prst="rect">
            <a:avLst/>
          </a:prstGeom>
          <a:ln w="0">
            <a:noFill/>
          </a:ln>
        </p:spPr>
      </p:pic>
      <p:sp>
        <p:nvSpPr>
          <p:cNvPr id="344" name="TextBox 2"/>
          <p:cNvSpPr/>
          <p:nvPr/>
        </p:nvSpPr>
        <p:spPr>
          <a:xfrm>
            <a:off x="2112120" y="6180840"/>
            <a:ext cx="3200040" cy="303480"/>
          </a:xfrm>
          <a:prstGeom prst="rect">
            <a:avLst/>
          </a:prstGeom>
          <a:noFill/>
          <a:ln w="0">
            <a:solidFill>
              <a:srgbClr val="000000"/>
            </a:solidFill>
          </a:ln>
        </p:spPr>
        <p:style>
          <a:lnRef idx="0"/>
          <a:fillRef idx="0"/>
          <a:effectRef idx="0"/>
          <a:fontRef idx="minor"/>
        </p:style>
        <p:txBody>
          <a:bodyPr lIns="90000" rIns="90000" tIns="45000" bIns="45000" anchor="t">
            <a:spAutoFit/>
          </a:bodyPr>
          <a:p>
            <a:pPr>
              <a:lnSpc>
                <a:spcPct val="100000"/>
              </a:lnSpc>
              <a:buNone/>
            </a:pPr>
            <a:r>
              <a:rPr b="1" lang="en-US" sz="1400" spc="-1" strike="noStrike">
                <a:solidFill>
                  <a:srgbClr val="000000"/>
                </a:solidFill>
                <a:latin typeface="Arial"/>
              </a:rPr>
              <a:t>These data are skewed to the </a:t>
            </a:r>
            <a:r>
              <a:rPr b="1" lang="en-US" sz="1400" spc="-1" strike="noStrike">
                <a:solidFill>
                  <a:srgbClr val="d1282e"/>
                </a:solidFill>
                <a:latin typeface="Arial"/>
              </a:rPr>
              <a:t>right</a:t>
            </a:r>
            <a:r>
              <a:rPr b="1" lang="en-US" sz="1400" spc="-1" strike="noStrike">
                <a:solidFill>
                  <a:srgbClr val="000000"/>
                </a:solidFill>
                <a:latin typeface="Arial"/>
              </a:rPr>
              <a:t>.</a:t>
            </a:r>
            <a:endParaRPr b="0" lang="en-US" sz="1400" spc="-1" strike="noStrike">
              <a:latin typeface="Arial"/>
            </a:endParaRPr>
          </a:p>
        </p:txBody>
      </p:sp>
      <p:grpSp>
        <p:nvGrpSpPr>
          <p:cNvPr id="345" name="Group 6"/>
          <p:cNvGrpSpPr/>
          <p:nvPr/>
        </p:nvGrpSpPr>
        <p:grpSpPr>
          <a:xfrm>
            <a:off x="532440" y="5834520"/>
            <a:ext cx="1094040" cy="939600"/>
            <a:chOff x="532440" y="5834520"/>
            <a:chExt cx="1094040" cy="939600"/>
          </a:xfrm>
        </p:grpSpPr>
        <p:sp>
          <p:nvSpPr>
            <p:cNvPr id="346" name="Line 6"/>
            <p:cNvSpPr/>
            <p:nvPr/>
          </p:nvSpPr>
          <p:spPr>
            <a:xfrm flipV="1">
              <a:off x="1479600" y="5834520"/>
              <a:ext cx="360" cy="609480"/>
            </a:xfrm>
            <a:prstGeom prst="line">
              <a:avLst/>
            </a:prstGeom>
            <a:ln w="57150">
              <a:solidFill>
                <a:srgbClr val="000000"/>
              </a:solidFill>
              <a:round/>
              <a:tailEnd len="med" type="triangle" w="med"/>
            </a:ln>
          </p:spPr>
          <p:style>
            <a:lnRef idx="0"/>
            <a:fillRef idx="0"/>
            <a:effectRef idx="0"/>
            <a:fontRef idx="minor"/>
          </p:style>
        </p:sp>
        <p:sp>
          <p:nvSpPr>
            <p:cNvPr id="347" name="TextBox 4"/>
            <p:cNvSpPr/>
            <p:nvPr/>
          </p:nvSpPr>
          <p:spPr>
            <a:xfrm>
              <a:off x="532440" y="6409440"/>
              <a:ext cx="1094040" cy="364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800" spc="-1" strike="noStrike">
                  <a:solidFill>
                    <a:srgbClr val="000000"/>
                  </a:solidFill>
                  <a:latin typeface="Arial"/>
                </a:rPr>
                <a:t>Median</a:t>
              </a:r>
              <a:endParaRPr b="0" lang="en-US" sz="1800" spc="-1" strike="noStrike">
                <a:latin typeface="Arial"/>
              </a:endParaRPr>
            </a:p>
          </p:txBody>
        </p:sp>
      </p:grpSp>
      <p:grpSp>
        <p:nvGrpSpPr>
          <p:cNvPr id="348" name="Group 7"/>
          <p:cNvGrpSpPr/>
          <p:nvPr/>
        </p:nvGrpSpPr>
        <p:grpSpPr>
          <a:xfrm>
            <a:off x="1564920" y="5834520"/>
            <a:ext cx="1094040" cy="939600"/>
            <a:chOff x="1564920" y="5834520"/>
            <a:chExt cx="1094040" cy="939600"/>
          </a:xfrm>
        </p:grpSpPr>
        <p:sp>
          <p:nvSpPr>
            <p:cNvPr id="349" name="Line 7"/>
            <p:cNvSpPr/>
            <p:nvPr/>
          </p:nvSpPr>
          <p:spPr>
            <a:xfrm flipV="1">
              <a:off x="1689120" y="5834520"/>
              <a:ext cx="360" cy="609480"/>
            </a:xfrm>
            <a:prstGeom prst="line">
              <a:avLst/>
            </a:prstGeom>
            <a:ln w="57150">
              <a:solidFill>
                <a:srgbClr val="000000"/>
              </a:solidFill>
              <a:round/>
              <a:tailEnd len="med" type="triangle" w="med"/>
            </a:ln>
          </p:spPr>
          <p:style>
            <a:lnRef idx="0"/>
            <a:fillRef idx="0"/>
            <a:effectRef idx="0"/>
            <a:fontRef idx="minor"/>
          </p:style>
        </p:sp>
        <p:sp>
          <p:nvSpPr>
            <p:cNvPr id="350" name="TextBox 12"/>
            <p:cNvSpPr/>
            <p:nvPr/>
          </p:nvSpPr>
          <p:spPr>
            <a:xfrm>
              <a:off x="1564920" y="6409440"/>
              <a:ext cx="10940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Mean</a:t>
              </a:r>
              <a:endParaRPr b="0" lang="en-US" sz="1800" spc="-1" strike="noStrike">
                <a:latin typeface="Arial"/>
              </a:endParaRPr>
            </a:p>
          </p:txBody>
        </p:sp>
      </p:grpSp>
      <p:sp>
        <p:nvSpPr>
          <p:cNvPr id="351" name="Rounded Rectangle 8"/>
          <p:cNvSpPr/>
          <p:nvPr/>
        </p:nvSpPr>
        <p:spPr>
          <a:xfrm>
            <a:off x="5720400" y="4904640"/>
            <a:ext cx="5742360" cy="18388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spcBef>
                <a:spcPts val="1001"/>
              </a:spcBef>
              <a:buNone/>
            </a:pPr>
            <a:r>
              <a:rPr b="1" lang="en-US" sz="2000" spc="-1" strike="noStrike">
                <a:solidFill>
                  <a:srgbClr val="ffffff"/>
                </a:solidFill>
                <a:latin typeface="Arial"/>
              </a:rPr>
              <a:t>The mean will exceed the median when the distribution is skewed to the right.</a:t>
            </a:r>
            <a:endParaRPr b="0" lang="en-US" sz="2000" spc="-1" strike="noStrike">
              <a:latin typeface="Arial"/>
            </a:endParaRPr>
          </a:p>
          <a:p>
            <a:pPr>
              <a:lnSpc>
                <a:spcPct val="100000"/>
              </a:lnSpc>
              <a:spcBef>
                <a:spcPts val="1001"/>
              </a:spcBef>
              <a:buNone/>
            </a:pPr>
            <a:r>
              <a:rPr b="1" lang="en-US" sz="2000" spc="-1" strike="noStrike">
                <a:solidFill>
                  <a:srgbClr val="ffffff"/>
                </a:solidFill>
                <a:latin typeface="Arial"/>
              </a:rPr>
              <a:t>Skewness is in the direction of the </a:t>
            </a:r>
            <a:r>
              <a:rPr b="1" lang="en-US" sz="2000" spc="-1" strike="noStrike">
                <a:solidFill>
                  <a:srgbClr val="d1282e"/>
                </a:solidFill>
                <a:latin typeface="Arial"/>
              </a:rPr>
              <a:t>long tail</a:t>
            </a:r>
            <a:endParaRPr b="0" lang="en-US" sz="2000" spc="-1" strike="noStrike">
              <a:latin typeface="Arial"/>
            </a:endParaRPr>
          </a:p>
        </p:txBody>
      </p:sp>
      <p:grpSp>
        <p:nvGrpSpPr>
          <p:cNvPr id="352" name="Group 5"/>
          <p:cNvGrpSpPr/>
          <p:nvPr/>
        </p:nvGrpSpPr>
        <p:grpSpPr>
          <a:xfrm>
            <a:off x="2945520" y="342720"/>
            <a:ext cx="8838720" cy="2437920"/>
            <a:chOff x="2945520" y="342720"/>
            <a:chExt cx="8838720" cy="2437920"/>
          </a:xfrm>
        </p:grpSpPr>
        <p:sp>
          <p:nvSpPr>
            <p:cNvPr id="353" name="Rectangle 45"/>
            <p:cNvSpPr/>
            <p:nvPr/>
          </p:nvSpPr>
          <p:spPr>
            <a:xfrm>
              <a:off x="8889120" y="342720"/>
              <a:ext cx="2895120" cy="2437920"/>
            </a:xfrm>
            <a:prstGeom prst="rect">
              <a:avLst/>
            </a:prstGeom>
            <a:solidFill>
              <a:srgbClr val="fde0bd"/>
            </a:solidFill>
            <a:ln w="9525">
              <a:solidFill>
                <a:srgbClr val="000000"/>
              </a:solidFill>
              <a:miter/>
            </a:ln>
          </p:spPr>
          <p:style>
            <a:lnRef idx="0"/>
            <a:fillRef idx="0"/>
            <a:effectRef idx="0"/>
            <a:fontRef idx="minor"/>
          </p:style>
        </p:sp>
        <p:sp>
          <p:nvSpPr>
            <p:cNvPr id="354" name="Rectangle 46"/>
            <p:cNvSpPr/>
            <p:nvPr/>
          </p:nvSpPr>
          <p:spPr>
            <a:xfrm>
              <a:off x="2945520" y="342720"/>
              <a:ext cx="2895120" cy="2437920"/>
            </a:xfrm>
            <a:prstGeom prst="rect">
              <a:avLst/>
            </a:prstGeom>
            <a:solidFill>
              <a:srgbClr val="fde0bd"/>
            </a:solidFill>
            <a:ln w="9525">
              <a:solidFill>
                <a:srgbClr val="000000"/>
              </a:solidFill>
              <a:miter/>
            </a:ln>
          </p:spPr>
          <p:style>
            <a:lnRef idx="0"/>
            <a:fillRef idx="0"/>
            <a:effectRef idx="0"/>
            <a:fontRef idx="minor"/>
          </p:style>
        </p:sp>
        <p:sp>
          <p:nvSpPr>
            <p:cNvPr id="355" name="Rectangle 44"/>
            <p:cNvSpPr/>
            <p:nvPr/>
          </p:nvSpPr>
          <p:spPr>
            <a:xfrm>
              <a:off x="5917320" y="342720"/>
              <a:ext cx="2895120" cy="2437920"/>
            </a:xfrm>
            <a:prstGeom prst="rect">
              <a:avLst/>
            </a:prstGeom>
            <a:solidFill>
              <a:srgbClr val="fde0bd"/>
            </a:solidFill>
            <a:ln w="9525">
              <a:solidFill>
                <a:srgbClr val="d1282e"/>
              </a:solidFill>
              <a:miter/>
            </a:ln>
          </p:spPr>
          <p:style>
            <a:lnRef idx="0"/>
            <a:fillRef idx="0"/>
            <a:effectRef idx="0"/>
            <a:fontRef idx="minor"/>
          </p:style>
        </p:sp>
        <p:sp>
          <p:nvSpPr>
            <p:cNvPr id="356" name="Freeform 4"/>
            <p:cNvSpPr/>
            <p:nvPr/>
          </p:nvSpPr>
          <p:spPr>
            <a:xfrm>
              <a:off x="4883760" y="1428480"/>
              <a:ext cx="452160" cy="1071360"/>
            </a:xfrm>
            <a:custGeom>
              <a:avLst/>
              <a:gdLst/>
              <a:ahLst/>
              <a:rect l="l" t="t" r="r" b="b"/>
              <a:pathLst>
                <a:path w="285" h="675">
                  <a:moveTo>
                    <a:pt x="284" y="674"/>
                  </a:moveTo>
                  <a:lnTo>
                    <a:pt x="254" y="667"/>
                  </a:lnTo>
                  <a:lnTo>
                    <a:pt x="239" y="659"/>
                  </a:lnTo>
                  <a:lnTo>
                    <a:pt x="225" y="648"/>
                  </a:lnTo>
                  <a:lnTo>
                    <a:pt x="210" y="633"/>
                  </a:lnTo>
                  <a:lnTo>
                    <a:pt x="195" y="612"/>
                  </a:lnTo>
                  <a:lnTo>
                    <a:pt x="180" y="583"/>
                  </a:lnTo>
                  <a:lnTo>
                    <a:pt x="150" y="506"/>
                  </a:lnTo>
                  <a:lnTo>
                    <a:pt x="119" y="396"/>
                  </a:lnTo>
                  <a:lnTo>
                    <a:pt x="91" y="263"/>
                  </a:lnTo>
                  <a:lnTo>
                    <a:pt x="76" y="197"/>
                  </a:lnTo>
                  <a:lnTo>
                    <a:pt x="61" y="133"/>
                  </a:lnTo>
                  <a:lnTo>
                    <a:pt x="45" y="78"/>
                  </a:lnTo>
                  <a:lnTo>
                    <a:pt x="30" y="36"/>
                  </a:lnTo>
                  <a:lnTo>
                    <a:pt x="15" y="10"/>
                  </a:lnTo>
                  <a:lnTo>
                    <a:pt x="0" y="0"/>
                  </a:lnTo>
                </a:path>
              </a:pathLst>
            </a:custGeom>
            <a:noFill/>
            <a:ln cap="rnd" w="25400">
              <a:solidFill>
                <a:srgbClr val="000000"/>
              </a:solidFill>
              <a:round/>
            </a:ln>
          </p:spPr>
          <p:style>
            <a:lnRef idx="0"/>
            <a:fillRef idx="0"/>
            <a:effectRef idx="0"/>
            <a:fontRef idx="minor"/>
          </p:style>
        </p:sp>
        <p:sp>
          <p:nvSpPr>
            <p:cNvPr id="357" name="Freeform 5"/>
            <p:cNvSpPr/>
            <p:nvPr/>
          </p:nvSpPr>
          <p:spPr>
            <a:xfrm>
              <a:off x="3531240" y="1428480"/>
              <a:ext cx="1353600" cy="1071360"/>
            </a:xfrm>
            <a:custGeom>
              <a:avLst/>
              <a:gdLst/>
              <a:ahLst/>
              <a:rect l="l" t="t" r="r" b="b"/>
              <a:pathLst>
                <a:path w="853" h="675">
                  <a:moveTo>
                    <a:pt x="0" y="674"/>
                  </a:moveTo>
                  <a:lnTo>
                    <a:pt x="90" y="667"/>
                  </a:lnTo>
                  <a:lnTo>
                    <a:pt x="134" y="659"/>
                  </a:lnTo>
                  <a:lnTo>
                    <a:pt x="179" y="648"/>
                  </a:lnTo>
                  <a:lnTo>
                    <a:pt x="225" y="633"/>
                  </a:lnTo>
                  <a:lnTo>
                    <a:pt x="269" y="612"/>
                  </a:lnTo>
                  <a:lnTo>
                    <a:pt x="314" y="583"/>
                  </a:lnTo>
                  <a:lnTo>
                    <a:pt x="403" y="506"/>
                  </a:lnTo>
                  <a:lnTo>
                    <a:pt x="494" y="396"/>
                  </a:lnTo>
                  <a:lnTo>
                    <a:pt x="583" y="263"/>
                  </a:lnTo>
                  <a:lnTo>
                    <a:pt x="628" y="197"/>
                  </a:lnTo>
                  <a:lnTo>
                    <a:pt x="674" y="133"/>
                  </a:lnTo>
                  <a:lnTo>
                    <a:pt x="717" y="78"/>
                  </a:lnTo>
                  <a:lnTo>
                    <a:pt x="763" y="36"/>
                  </a:lnTo>
                  <a:lnTo>
                    <a:pt x="808" y="10"/>
                  </a:lnTo>
                  <a:lnTo>
                    <a:pt x="852" y="0"/>
                  </a:lnTo>
                </a:path>
              </a:pathLst>
            </a:custGeom>
            <a:noFill/>
            <a:ln cap="rnd" w="25400">
              <a:solidFill>
                <a:srgbClr val="000000"/>
              </a:solidFill>
              <a:round/>
            </a:ln>
          </p:spPr>
          <p:style>
            <a:lnRef idx="0"/>
            <a:fillRef idx="0"/>
            <a:effectRef idx="0"/>
            <a:fontRef idx="minor"/>
          </p:style>
        </p:sp>
        <p:sp>
          <p:nvSpPr>
            <p:cNvPr id="358" name="Freeform 6"/>
            <p:cNvSpPr/>
            <p:nvPr/>
          </p:nvSpPr>
          <p:spPr>
            <a:xfrm>
              <a:off x="7352280" y="1428480"/>
              <a:ext cx="904680" cy="1071360"/>
            </a:xfrm>
            <a:custGeom>
              <a:avLst/>
              <a:gdLst/>
              <a:ahLst/>
              <a:rect l="l" t="t" r="r" b="b"/>
              <a:pathLst>
                <a:path w="570" h="675">
                  <a:moveTo>
                    <a:pt x="569" y="674"/>
                  </a:moveTo>
                  <a:lnTo>
                    <a:pt x="508" y="667"/>
                  </a:lnTo>
                  <a:lnTo>
                    <a:pt x="478" y="659"/>
                  </a:lnTo>
                  <a:lnTo>
                    <a:pt x="449" y="648"/>
                  </a:lnTo>
                  <a:lnTo>
                    <a:pt x="419" y="633"/>
                  </a:lnTo>
                  <a:lnTo>
                    <a:pt x="389" y="612"/>
                  </a:lnTo>
                  <a:lnTo>
                    <a:pt x="358" y="583"/>
                  </a:lnTo>
                  <a:lnTo>
                    <a:pt x="300" y="506"/>
                  </a:lnTo>
                  <a:lnTo>
                    <a:pt x="239" y="396"/>
                  </a:lnTo>
                  <a:lnTo>
                    <a:pt x="178" y="263"/>
                  </a:lnTo>
                  <a:lnTo>
                    <a:pt x="150" y="197"/>
                  </a:lnTo>
                  <a:lnTo>
                    <a:pt x="120" y="133"/>
                  </a:lnTo>
                  <a:lnTo>
                    <a:pt x="89" y="78"/>
                  </a:lnTo>
                  <a:lnTo>
                    <a:pt x="59" y="36"/>
                  </a:lnTo>
                  <a:lnTo>
                    <a:pt x="29" y="10"/>
                  </a:lnTo>
                  <a:lnTo>
                    <a:pt x="0" y="0"/>
                  </a:lnTo>
                </a:path>
              </a:pathLst>
            </a:custGeom>
            <a:noFill/>
            <a:ln cap="rnd" w="25400">
              <a:solidFill>
                <a:srgbClr val="000000"/>
              </a:solidFill>
              <a:round/>
            </a:ln>
          </p:spPr>
          <p:style>
            <a:lnRef idx="0"/>
            <a:fillRef idx="0"/>
            <a:effectRef idx="0"/>
            <a:fontRef idx="minor"/>
          </p:style>
        </p:sp>
        <p:sp>
          <p:nvSpPr>
            <p:cNvPr id="359" name="Freeform 7"/>
            <p:cNvSpPr/>
            <p:nvPr/>
          </p:nvSpPr>
          <p:spPr>
            <a:xfrm>
              <a:off x="6450480" y="1428480"/>
              <a:ext cx="902880" cy="1071360"/>
            </a:xfrm>
            <a:custGeom>
              <a:avLst/>
              <a:gdLst/>
              <a:ahLst/>
              <a:rect l="l" t="t" r="r" b="b"/>
              <a:pathLst>
                <a:path w="569" h="675">
                  <a:moveTo>
                    <a:pt x="0" y="674"/>
                  </a:moveTo>
                  <a:lnTo>
                    <a:pt x="59" y="667"/>
                  </a:lnTo>
                  <a:lnTo>
                    <a:pt x="89" y="659"/>
                  </a:lnTo>
                  <a:lnTo>
                    <a:pt x="120" y="648"/>
                  </a:lnTo>
                  <a:lnTo>
                    <a:pt x="150" y="633"/>
                  </a:lnTo>
                  <a:lnTo>
                    <a:pt x="178" y="612"/>
                  </a:lnTo>
                  <a:lnTo>
                    <a:pt x="209" y="583"/>
                  </a:lnTo>
                  <a:lnTo>
                    <a:pt x="269" y="506"/>
                  </a:lnTo>
                  <a:lnTo>
                    <a:pt x="328" y="396"/>
                  </a:lnTo>
                  <a:lnTo>
                    <a:pt x="389" y="263"/>
                  </a:lnTo>
                  <a:lnTo>
                    <a:pt x="419" y="197"/>
                  </a:lnTo>
                  <a:lnTo>
                    <a:pt x="449" y="133"/>
                  </a:lnTo>
                  <a:lnTo>
                    <a:pt x="478" y="78"/>
                  </a:lnTo>
                  <a:lnTo>
                    <a:pt x="508" y="36"/>
                  </a:lnTo>
                  <a:lnTo>
                    <a:pt x="538" y="10"/>
                  </a:lnTo>
                  <a:lnTo>
                    <a:pt x="568" y="0"/>
                  </a:lnTo>
                </a:path>
              </a:pathLst>
            </a:custGeom>
            <a:noFill/>
            <a:ln cap="rnd" w="25400">
              <a:solidFill>
                <a:srgbClr val="000000"/>
              </a:solidFill>
              <a:round/>
            </a:ln>
          </p:spPr>
          <p:style>
            <a:lnRef idx="0"/>
            <a:fillRef idx="0"/>
            <a:effectRef idx="0"/>
            <a:fontRef idx="minor"/>
          </p:style>
        </p:sp>
        <p:sp>
          <p:nvSpPr>
            <p:cNvPr id="360" name="Freeform 8"/>
            <p:cNvSpPr/>
            <p:nvPr/>
          </p:nvSpPr>
          <p:spPr>
            <a:xfrm>
              <a:off x="9987480" y="1404720"/>
              <a:ext cx="1353600" cy="1071360"/>
            </a:xfrm>
            <a:custGeom>
              <a:avLst/>
              <a:gdLst/>
              <a:ahLst/>
              <a:rect l="l" t="t" r="r" b="b"/>
              <a:pathLst>
                <a:path w="853" h="675">
                  <a:moveTo>
                    <a:pt x="852" y="674"/>
                  </a:moveTo>
                  <a:lnTo>
                    <a:pt x="761" y="667"/>
                  </a:lnTo>
                  <a:lnTo>
                    <a:pt x="718" y="659"/>
                  </a:lnTo>
                  <a:lnTo>
                    <a:pt x="672" y="648"/>
                  </a:lnTo>
                  <a:lnTo>
                    <a:pt x="627" y="633"/>
                  </a:lnTo>
                  <a:lnTo>
                    <a:pt x="583" y="612"/>
                  </a:lnTo>
                  <a:lnTo>
                    <a:pt x="538" y="583"/>
                  </a:lnTo>
                  <a:lnTo>
                    <a:pt x="447" y="506"/>
                  </a:lnTo>
                  <a:lnTo>
                    <a:pt x="358" y="396"/>
                  </a:lnTo>
                  <a:lnTo>
                    <a:pt x="269" y="263"/>
                  </a:lnTo>
                  <a:lnTo>
                    <a:pt x="224" y="197"/>
                  </a:lnTo>
                  <a:lnTo>
                    <a:pt x="178" y="133"/>
                  </a:lnTo>
                  <a:lnTo>
                    <a:pt x="135" y="78"/>
                  </a:lnTo>
                  <a:lnTo>
                    <a:pt x="89" y="36"/>
                  </a:lnTo>
                  <a:lnTo>
                    <a:pt x="44" y="10"/>
                  </a:lnTo>
                  <a:lnTo>
                    <a:pt x="0" y="0"/>
                  </a:lnTo>
                </a:path>
              </a:pathLst>
            </a:custGeom>
            <a:noFill/>
            <a:ln cap="rnd" w="25400">
              <a:solidFill>
                <a:srgbClr val="000000"/>
              </a:solidFill>
              <a:round/>
            </a:ln>
          </p:spPr>
          <p:style>
            <a:lnRef idx="0"/>
            <a:fillRef idx="0"/>
            <a:effectRef idx="0"/>
            <a:fontRef idx="minor"/>
          </p:style>
        </p:sp>
        <p:sp>
          <p:nvSpPr>
            <p:cNvPr id="361" name="Freeform 9"/>
            <p:cNvSpPr/>
            <p:nvPr/>
          </p:nvSpPr>
          <p:spPr>
            <a:xfrm>
              <a:off x="9536760" y="1404720"/>
              <a:ext cx="452160" cy="1071360"/>
            </a:xfrm>
            <a:custGeom>
              <a:avLst/>
              <a:gdLst/>
              <a:ahLst/>
              <a:rect l="l" t="t" r="r" b="b"/>
              <a:pathLst>
                <a:path w="285" h="675">
                  <a:moveTo>
                    <a:pt x="0" y="674"/>
                  </a:moveTo>
                  <a:lnTo>
                    <a:pt x="28" y="667"/>
                  </a:lnTo>
                  <a:lnTo>
                    <a:pt x="43" y="659"/>
                  </a:lnTo>
                  <a:lnTo>
                    <a:pt x="59" y="648"/>
                  </a:lnTo>
                  <a:lnTo>
                    <a:pt x="74" y="633"/>
                  </a:lnTo>
                  <a:lnTo>
                    <a:pt x="89" y="612"/>
                  </a:lnTo>
                  <a:lnTo>
                    <a:pt x="104" y="583"/>
                  </a:lnTo>
                  <a:lnTo>
                    <a:pt x="134" y="506"/>
                  </a:lnTo>
                  <a:lnTo>
                    <a:pt x="165" y="396"/>
                  </a:lnTo>
                  <a:lnTo>
                    <a:pt x="193" y="263"/>
                  </a:lnTo>
                  <a:lnTo>
                    <a:pt x="208" y="197"/>
                  </a:lnTo>
                  <a:lnTo>
                    <a:pt x="223" y="133"/>
                  </a:lnTo>
                  <a:lnTo>
                    <a:pt x="239" y="78"/>
                  </a:lnTo>
                  <a:lnTo>
                    <a:pt x="254" y="36"/>
                  </a:lnTo>
                  <a:lnTo>
                    <a:pt x="269" y="10"/>
                  </a:lnTo>
                  <a:lnTo>
                    <a:pt x="284" y="0"/>
                  </a:lnTo>
                </a:path>
              </a:pathLst>
            </a:custGeom>
            <a:noFill/>
            <a:ln cap="rnd" w="25400">
              <a:solidFill>
                <a:srgbClr val="000000"/>
              </a:solidFill>
              <a:round/>
            </a:ln>
          </p:spPr>
          <p:style>
            <a:lnRef idx="0"/>
            <a:fillRef idx="0"/>
            <a:effectRef idx="0"/>
            <a:fontRef idx="minor"/>
          </p:style>
        </p:sp>
        <p:sp>
          <p:nvSpPr>
            <p:cNvPr id="362" name="Rectangle 10"/>
            <p:cNvSpPr/>
            <p:nvPr/>
          </p:nvSpPr>
          <p:spPr>
            <a:xfrm>
              <a:off x="6566400" y="952200"/>
              <a:ext cx="1998720" cy="39384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2000" spc="-1" strike="noStrike">
                  <a:solidFill>
                    <a:srgbClr val="00b0f0"/>
                  </a:solidFill>
                  <a:latin typeface="Arial"/>
                </a:rPr>
                <a:t>Mean</a:t>
              </a:r>
              <a:r>
                <a:rPr b="1" lang="en-US" sz="2000" spc="-1" strike="noStrike">
                  <a:solidFill>
                    <a:srgbClr val="d1282e"/>
                  </a:solidFill>
                  <a:latin typeface="Arial"/>
                </a:rPr>
                <a:t> =</a:t>
              </a:r>
              <a:r>
                <a:rPr b="1" lang="en-US" sz="2000" spc="-1" strike="noStrike">
                  <a:solidFill>
                    <a:srgbClr val="ff0000"/>
                  </a:solidFill>
                  <a:latin typeface="Arial"/>
                </a:rPr>
                <a:t> Median</a:t>
              </a:r>
              <a:endParaRPr b="0" lang="en-US" sz="2000" spc="-1" strike="noStrike">
                <a:latin typeface="Arial"/>
              </a:endParaRPr>
            </a:p>
          </p:txBody>
        </p:sp>
        <p:sp>
          <p:nvSpPr>
            <p:cNvPr id="363" name="Rectangle 11"/>
            <p:cNvSpPr/>
            <p:nvPr/>
          </p:nvSpPr>
          <p:spPr>
            <a:xfrm>
              <a:off x="7572960" y="927000"/>
              <a:ext cx="244440" cy="36324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1800" spc="-1" strike="noStrike">
                  <a:solidFill>
                    <a:srgbClr val="ff0000"/>
                  </a:solidFill>
                  <a:latin typeface="Arial"/>
                </a:rPr>
                <a:t> </a:t>
              </a:r>
              <a:endParaRPr b="0" lang="en-US" sz="1800" spc="-1" strike="noStrike">
                <a:latin typeface="Arial"/>
              </a:endParaRPr>
            </a:p>
          </p:txBody>
        </p:sp>
        <p:sp>
          <p:nvSpPr>
            <p:cNvPr id="364" name="Rectangle 12"/>
            <p:cNvSpPr/>
            <p:nvPr/>
          </p:nvSpPr>
          <p:spPr>
            <a:xfrm>
              <a:off x="8957160" y="1257120"/>
              <a:ext cx="183960" cy="91800"/>
            </a:xfrm>
            <a:prstGeom prst="rect">
              <a:avLst/>
            </a:prstGeom>
            <a:noFill/>
            <a:ln w="0">
              <a:noFill/>
            </a:ln>
          </p:spPr>
          <p:style>
            <a:lnRef idx="0"/>
            <a:fillRef idx="0"/>
            <a:effectRef idx="0"/>
            <a:fontRef idx="minor"/>
          </p:style>
        </p:sp>
        <p:sp>
          <p:nvSpPr>
            <p:cNvPr id="365" name="Rectangle 13"/>
            <p:cNvSpPr/>
            <p:nvPr/>
          </p:nvSpPr>
          <p:spPr>
            <a:xfrm>
              <a:off x="3670920" y="952200"/>
              <a:ext cx="1998720" cy="39384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2000" spc="-1" strike="noStrike">
                  <a:solidFill>
                    <a:srgbClr val="00b0f0"/>
                  </a:solidFill>
                  <a:latin typeface="Arial"/>
                </a:rPr>
                <a:t>Mean</a:t>
              </a:r>
              <a:r>
                <a:rPr b="1" lang="en-US" sz="2000" spc="-1" strike="noStrike">
                  <a:solidFill>
                    <a:srgbClr val="d1282e"/>
                  </a:solidFill>
                  <a:latin typeface="Arial"/>
                </a:rPr>
                <a:t> &lt;</a:t>
              </a:r>
              <a:r>
                <a:rPr b="1" lang="en-US" sz="2000" spc="-1" strike="noStrike">
                  <a:solidFill>
                    <a:srgbClr val="ff0000"/>
                  </a:solidFill>
                  <a:latin typeface="Arial"/>
                </a:rPr>
                <a:t> Median</a:t>
              </a:r>
              <a:endParaRPr b="0" lang="en-US" sz="2000" spc="-1" strike="noStrike">
                <a:latin typeface="Arial"/>
              </a:endParaRPr>
            </a:p>
          </p:txBody>
        </p:sp>
        <p:sp>
          <p:nvSpPr>
            <p:cNvPr id="366" name="Rectangle 14"/>
            <p:cNvSpPr/>
            <p:nvPr/>
          </p:nvSpPr>
          <p:spPr>
            <a:xfrm>
              <a:off x="5186880" y="1274760"/>
              <a:ext cx="183960" cy="91800"/>
            </a:xfrm>
            <a:prstGeom prst="rect">
              <a:avLst/>
            </a:prstGeom>
            <a:noFill/>
            <a:ln w="0">
              <a:noFill/>
            </a:ln>
          </p:spPr>
          <p:style>
            <a:lnRef idx="0"/>
            <a:fillRef idx="0"/>
            <a:effectRef idx="0"/>
            <a:fontRef idx="minor"/>
          </p:style>
        </p:sp>
        <p:sp>
          <p:nvSpPr>
            <p:cNvPr id="367" name="Rectangle 15"/>
            <p:cNvSpPr/>
            <p:nvPr/>
          </p:nvSpPr>
          <p:spPr>
            <a:xfrm>
              <a:off x="9383760" y="952200"/>
              <a:ext cx="2062800" cy="39384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1800" spc="-1" strike="noStrike">
                  <a:solidFill>
                    <a:srgbClr val="ff00ff"/>
                  </a:solidFill>
                  <a:latin typeface="Arial"/>
                </a:rPr>
                <a:t> </a:t>
              </a:r>
              <a:r>
                <a:rPr b="1" lang="en-US" sz="2000" spc="-1" strike="noStrike">
                  <a:solidFill>
                    <a:srgbClr val="ff0000"/>
                  </a:solidFill>
                  <a:latin typeface="Arial"/>
                </a:rPr>
                <a:t>Median &lt; </a:t>
              </a:r>
              <a:r>
                <a:rPr b="1" lang="en-US" sz="2000" spc="-1" strike="noStrike">
                  <a:solidFill>
                    <a:srgbClr val="00b0f0"/>
                  </a:solidFill>
                  <a:latin typeface="Arial"/>
                </a:rPr>
                <a:t>Mean</a:t>
              </a:r>
              <a:endParaRPr b="0" lang="en-US" sz="2000" spc="-1" strike="noStrike">
                <a:latin typeface="Arial"/>
              </a:endParaRPr>
            </a:p>
          </p:txBody>
        </p:sp>
        <p:sp>
          <p:nvSpPr>
            <p:cNvPr id="368" name="Rectangle 16"/>
            <p:cNvSpPr/>
            <p:nvPr/>
          </p:nvSpPr>
          <p:spPr>
            <a:xfrm>
              <a:off x="11459160" y="1257120"/>
              <a:ext cx="183960" cy="91800"/>
            </a:xfrm>
            <a:prstGeom prst="rect">
              <a:avLst/>
            </a:prstGeom>
            <a:noFill/>
            <a:ln w="0">
              <a:noFill/>
            </a:ln>
          </p:spPr>
          <p:style>
            <a:lnRef idx="0"/>
            <a:fillRef idx="0"/>
            <a:effectRef idx="0"/>
            <a:fontRef idx="minor"/>
          </p:style>
        </p:sp>
        <p:sp>
          <p:nvSpPr>
            <p:cNvPr id="369" name="Line 18"/>
            <p:cNvSpPr/>
            <p:nvPr/>
          </p:nvSpPr>
          <p:spPr>
            <a:xfrm>
              <a:off x="10184400" y="1485720"/>
              <a:ext cx="360" cy="1066680"/>
            </a:xfrm>
            <a:prstGeom prst="line">
              <a:avLst/>
            </a:prstGeom>
            <a:ln w="25400">
              <a:solidFill>
                <a:srgbClr val="ff0000"/>
              </a:solidFill>
              <a:round/>
            </a:ln>
          </p:spPr>
          <p:style>
            <a:lnRef idx="0"/>
            <a:fillRef idx="0"/>
            <a:effectRef idx="0"/>
            <a:fontRef idx="minor"/>
          </p:style>
        </p:sp>
        <p:sp>
          <p:nvSpPr>
            <p:cNvPr id="370" name="Line 19"/>
            <p:cNvSpPr/>
            <p:nvPr/>
          </p:nvSpPr>
          <p:spPr>
            <a:xfrm>
              <a:off x="10413000" y="1866600"/>
              <a:ext cx="360" cy="685800"/>
            </a:xfrm>
            <a:prstGeom prst="line">
              <a:avLst/>
            </a:prstGeom>
            <a:ln w="25400">
              <a:solidFill>
                <a:srgbClr val="00b0f0"/>
              </a:solidFill>
              <a:round/>
            </a:ln>
          </p:spPr>
          <p:style>
            <a:lnRef idx="0"/>
            <a:fillRef idx="0"/>
            <a:effectRef idx="0"/>
            <a:fontRef idx="minor"/>
          </p:style>
        </p:sp>
        <p:sp>
          <p:nvSpPr>
            <p:cNvPr id="371" name="Line 21"/>
            <p:cNvSpPr/>
            <p:nvPr/>
          </p:nvSpPr>
          <p:spPr>
            <a:xfrm>
              <a:off x="4545360" y="1714320"/>
              <a:ext cx="360" cy="838080"/>
            </a:xfrm>
            <a:prstGeom prst="line">
              <a:avLst/>
            </a:prstGeom>
            <a:ln w="25400">
              <a:solidFill>
                <a:srgbClr val="ff0000"/>
              </a:solidFill>
              <a:round/>
            </a:ln>
          </p:spPr>
          <p:style>
            <a:lnRef idx="0"/>
            <a:fillRef idx="0"/>
            <a:effectRef idx="0"/>
            <a:fontRef idx="minor"/>
          </p:style>
        </p:sp>
        <p:sp>
          <p:nvSpPr>
            <p:cNvPr id="372" name="Line 22"/>
            <p:cNvSpPr/>
            <p:nvPr/>
          </p:nvSpPr>
          <p:spPr>
            <a:xfrm flipH="1">
              <a:off x="4316760" y="2128680"/>
              <a:ext cx="1800" cy="423720"/>
            </a:xfrm>
            <a:prstGeom prst="line">
              <a:avLst/>
            </a:prstGeom>
            <a:ln w="25400">
              <a:solidFill>
                <a:srgbClr val="00b0f0"/>
              </a:solidFill>
              <a:round/>
            </a:ln>
          </p:spPr>
          <p:style>
            <a:lnRef idx="0"/>
            <a:fillRef idx="0"/>
            <a:effectRef idx="0"/>
            <a:fontRef idx="minor"/>
          </p:style>
        </p:sp>
        <p:sp>
          <p:nvSpPr>
            <p:cNvPr id="373" name="Line 23"/>
            <p:cNvSpPr/>
            <p:nvPr/>
          </p:nvSpPr>
          <p:spPr>
            <a:xfrm>
              <a:off x="7364880" y="1409400"/>
              <a:ext cx="360" cy="1143000"/>
            </a:xfrm>
            <a:prstGeom prst="line">
              <a:avLst/>
            </a:prstGeom>
            <a:ln w="25400">
              <a:solidFill>
                <a:srgbClr val="ff0000"/>
              </a:solidFill>
              <a:round/>
            </a:ln>
          </p:spPr>
          <p:style>
            <a:lnRef idx="0"/>
            <a:fillRef idx="0"/>
            <a:effectRef idx="0"/>
            <a:fontRef idx="minor"/>
          </p:style>
        </p:sp>
        <p:sp>
          <p:nvSpPr>
            <p:cNvPr id="374" name="Line 24"/>
            <p:cNvSpPr/>
            <p:nvPr/>
          </p:nvSpPr>
          <p:spPr>
            <a:xfrm>
              <a:off x="7364880" y="1561680"/>
              <a:ext cx="360" cy="762120"/>
            </a:xfrm>
            <a:prstGeom prst="line">
              <a:avLst/>
            </a:prstGeom>
            <a:ln w="25400">
              <a:solidFill>
                <a:srgbClr val="00b0f0"/>
              </a:solidFill>
              <a:round/>
            </a:ln>
          </p:spPr>
          <p:style>
            <a:lnRef idx="0"/>
            <a:fillRef idx="0"/>
            <a:effectRef idx="0"/>
            <a:fontRef idx="minor"/>
          </p:style>
        </p:sp>
        <p:sp>
          <p:nvSpPr>
            <p:cNvPr id="375" name="Line 26"/>
            <p:cNvSpPr/>
            <p:nvPr/>
          </p:nvSpPr>
          <p:spPr>
            <a:xfrm>
              <a:off x="6374160" y="2552400"/>
              <a:ext cx="1981440" cy="360"/>
            </a:xfrm>
            <a:prstGeom prst="line">
              <a:avLst/>
            </a:prstGeom>
            <a:ln w="12700">
              <a:solidFill>
                <a:srgbClr val="c8c8b1"/>
              </a:solidFill>
              <a:round/>
            </a:ln>
          </p:spPr>
          <p:style>
            <a:lnRef idx="0"/>
            <a:fillRef idx="0"/>
            <a:effectRef idx="0"/>
            <a:fontRef idx="minor"/>
          </p:style>
        </p:sp>
        <p:sp>
          <p:nvSpPr>
            <p:cNvPr id="376" name="Rectangle 28"/>
            <p:cNvSpPr/>
            <p:nvPr/>
          </p:nvSpPr>
          <p:spPr>
            <a:xfrm>
              <a:off x="7260120" y="2612880"/>
              <a:ext cx="183960" cy="91800"/>
            </a:xfrm>
            <a:prstGeom prst="rect">
              <a:avLst/>
            </a:prstGeom>
            <a:noFill/>
            <a:ln w="0">
              <a:noFill/>
            </a:ln>
          </p:spPr>
          <p:style>
            <a:lnRef idx="0"/>
            <a:fillRef idx="0"/>
            <a:effectRef idx="0"/>
            <a:fontRef idx="minor"/>
          </p:style>
        </p:sp>
        <p:sp>
          <p:nvSpPr>
            <p:cNvPr id="377" name="Line 29"/>
            <p:cNvSpPr/>
            <p:nvPr/>
          </p:nvSpPr>
          <p:spPr>
            <a:xfrm>
              <a:off x="9422280" y="2552400"/>
              <a:ext cx="1898640" cy="360"/>
            </a:xfrm>
            <a:prstGeom prst="line">
              <a:avLst/>
            </a:prstGeom>
            <a:ln w="12700">
              <a:solidFill>
                <a:srgbClr val="c8c8b1"/>
              </a:solidFill>
              <a:round/>
            </a:ln>
          </p:spPr>
          <p:style>
            <a:lnRef idx="0"/>
            <a:fillRef idx="0"/>
            <a:effectRef idx="0"/>
            <a:fontRef idx="minor"/>
          </p:style>
        </p:sp>
        <p:sp>
          <p:nvSpPr>
            <p:cNvPr id="378" name="Rectangle 31"/>
            <p:cNvSpPr/>
            <p:nvPr/>
          </p:nvSpPr>
          <p:spPr>
            <a:xfrm>
              <a:off x="10346400" y="2589120"/>
              <a:ext cx="183960" cy="91800"/>
            </a:xfrm>
            <a:prstGeom prst="rect">
              <a:avLst/>
            </a:prstGeom>
            <a:noFill/>
            <a:ln w="0">
              <a:noFill/>
            </a:ln>
          </p:spPr>
          <p:style>
            <a:lnRef idx="0"/>
            <a:fillRef idx="0"/>
            <a:effectRef idx="0"/>
            <a:fontRef idx="minor"/>
          </p:style>
        </p:sp>
        <p:sp>
          <p:nvSpPr>
            <p:cNvPr id="379" name="Line 32"/>
            <p:cNvSpPr/>
            <p:nvPr/>
          </p:nvSpPr>
          <p:spPr>
            <a:xfrm>
              <a:off x="3478680" y="2552400"/>
              <a:ext cx="1905120" cy="360"/>
            </a:xfrm>
            <a:prstGeom prst="line">
              <a:avLst/>
            </a:prstGeom>
            <a:ln w="12700">
              <a:solidFill>
                <a:srgbClr val="c8c8b1"/>
              </a:solidFill>
              <a:round/>
            </a:ln>
          </p:spPr>
          <p:style>
            <a:lnRef idx="0"/>
            <a:fillRef idx="0"/>
            <a:effectRef idx="0"/>
            <a:fontRef idx="minor"/>
          </p:style>
        </p:sp>
        <p:sp>
          <p:nvSpPr>
            <p:cNvPr id="380" name="Rectangle 34"/>
            <p:cNvSpPr/>
            <p:nvPr/>
          </p:nvSpPr>
          <p:spPr>
            <a:xfrm>
              <a:off x="4340880" y="2612880"/>
              <a:ext cx="183960" cy="91800"/>
            </a:xfrm>
            <a:prstGeom prst="rect">
              <a:avLst/>
            </a:prstGeom>
            <a:noFill/>
            <a:ln w="0">
              <a:noFill/>
            </a:ln>
          </p:spPr>
          <p:style>
            <a:lnRef idx="0"/>
            <a:fillRef idx="0"/>
            <a:effectRef idx="0"/>
            <a:fontRef idx="minor"/>
          </p:style>
        </p:sp>
        <p:sp>
          <p:nvSpPr>
            <p:cNvPr id="381" name="Rectangle 41"/>
            <p:cNvSpPr/>
            <p:nvPr/>
          </p:nvSpPr>
          <p:spPr>
            <a:xfrm>
              <a:off x="9084960" y="412560"/>
              <a:ext cx="2530440" cy="51552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2800" spc="-1" strike="noStrike">
                  <a:solidFill>
                    <a:srgbClr val="000000"/>
                  </a:solidFill>
                  <a:latin typeface="Arial"/>
                </a:rPr>
                <a:t>Right-Skewed</a:t>
              </a:r>
              <a:endParaRPr b="0" lang="en-US" sz="2800" spc="-1" strike="noStrike">
                <a:latin typeface="Arial"/>
              </a:endParaRPr>
            </a:p>
          </p:txBody>
        </p:sp>
        <p:sp>
          <p:nvSpPr>
            <p:cNvPr id="382" name="Rectangle 42"/>
            <p:cNvSpPr/>
            <p:nvPr/>
          </p:nvSpPr>
          <p:spPr>
            <a:xfrm>
              <a:off x="3397680" y="425160"/>
              <a:ext cx="2275920" cy="51552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2800" spc="-1" strike="noStrike">
                  <a:solidFill>
                    <a:srgbClr val="000000"/>
                  </a:solidFill>
                  <a:latin typeface="Arial"/>
                </a:rPr>
                <a:t>Left-Skewed</a:t>
              </a:r>
              <a:endParaRPr b="0" lang="en-US" sz="2800" spc="-1" strike="noStrike">
                <a:latin typeface="Arial"/>
              </a:endParaRPr>
            </a:p>
          </p:txBody>
        </p:sp>
        <p:sp>
          <p:nvSpPr>
            <p:cNvPr id="383" name="Rectangle 43"/>
            <p:cNvSpPr/>
            <p:nvPr/>
          </p:nvSpPr>
          <p:spPr>
            <a:xfrm>
              <a:off x="6463440" y="425160"/>
              <a:ext cx="1999800" cy="515520"/>
            </a:xfrm>
            <a:prstGeom prst="rect">
              <a:avLst/>
            </a:prstGeom>
            <a:noFill/>
            <a:ln w="0">
              <a:noFill/>
            </a:ln>
          </p:spPr>
          <p:style>
            <a:lnRef idx="0"/>
            <a:fillRef idx="0"/>
            <a:effectRef idx="0"/>
            <a:fontRef idx="minor"/>
          </p:style>
          <p:txBody>
            <a:bodyPr wrap="none" lIns="90360" rIns="90360" tIns="44280" bIns="44280" anchor="t">
              <a:spAutoFit/>
            </a:bodyPr>
            <a:p>
              <a:pPr>
                <a:lnSpc>
                  <a:spcPct val="100000"/>
                </a:lnSpc>
                <a:buNone/>
              </a:pPr>
              <a:r>
                <a:rPr b="1" lang="en-US" sz="2800" spc="-1" strike="noStrike">
                  <a:solidFill>
                    <a:srgbClr val="000000"/>
                  </a:solidFill>
                  <a:latin typeface="Arial"/>
                </a:rPr>
                <a:t>Symmetric</a:t>
              </a:r>
              <a:endParaRPr b="0" lang="en-US" sz="2800" spc="-1" strike="noStrike">
                <a:latin typeface="Arial"/>
              </a:endParaRPr>
            </a:p>
          </p:txBody>
        </p:sp>
      </p:grpSp>
      <p:sp>
        <p:nvSpPr>
          <p:cNvPr id="3" name="PlaceHolder 2"/>
          <p:cNvSpPr>
            <a:spLocks noGrp="1"/>
          </p:cNvSpPr>
          <p:nvPr>
            <p:ph type="sldNum" idx="9"/>
          </p:nvPr>
        </p:nvSpPr>
        <p:spPr/>
        <p:txBody>
          <a:bodyPr/>
          <a:p>
            <a:fld id="{134D1F58-6909-4E3B-9D9F-938BA1CFFB29}" type="slidenum">
              <a:t>21</a:t>
            </a:fld>
          </a:p>
        </p:txBody>
      </p:sp>
    </p:spTree>
  </p:cSld>
  <mc:AlternateContent>
    <mc:Choice Requires="p14">
      <p:transition spd="slow" p14:dur="2000"/>
    </mc:Choice>
    <mc:Fallback>
      <p:transition spd="slow"/>
    </mc:Fallback>
  </mc:AlternateContent>
  <p:timing>
    <p:tnLst>
      <p:par>
        <p:cTn id="379" dur="indefinite" restart="never" nodeType="tmRoot">
          <p:childTnLst>
            <p:seq>
              <p:cTn id="380" dur="indefinite" nodeType="mainSeq">
                <p:childTnLst>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352"/>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343"/>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345"/>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348"/>
                                        </p:tgtEl>
                                        <p:attrNameLst>
                                          <p:attrName>style.visibility</p:attrName>
                                        </p:attrNameLst>
                                      </p:cBhvr>
                                      <p:to>
                                        <p:strVal val="visible"/>
                                      </p:to>
                                    </p:set>
                                  </p:childTnLst>
                                </p:cTn>
                              </p:par>
                              <p:par>
                                <p:cTn id="397" nodeType="withEffect" fill="hold" presetClass="entr" presetID="1">
                                  <p:stCondLst>
                                    <p:cond delay="0"/>
                                  </p:stCondLst>
                                  <p:childTnLst>
                                    <p:set>
                                      <p:cBhvr>
                                        <p:cTn id="398" dur="1" fill="hold">
                                          <p:stCondLst>
                                            <p:cond delay="0"/>
                                          </p:stCondLst>
                                        </p:cTn>
                                        <p:tgtEl>
                                          <p:spTgt spid="34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351"/>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SKewness</a:t>
            </a:r>
            <a:endParaRPr b="0" lang="en-US" sz="3600" spc="-1" strike="noStrike">
              <a:solidFill>
                <a:srgbClr val="000000"/>
              </a:solidFill>
              <a:latin typeface="Arial"/>
            </a:endParaRPr>
          </a:p>
        </p:txBody>
      </p:sp>
      <p:grpSp>
        <p:nvGrpSpPr>
          <p:cNvPr id="385" name="Group 10"/>
          <p:cNvGrpSpPr/>
          <p:nvPr/>
        </p:nvGrpSpPr>
        <p:grpSpPr>
          <a:xfrm>
            <a:off x="4884840" y="4467240"/>
            <a:ext cx="6697080" cy="2390400"/>
            <a:chOff x="4884840" y="4467240"/>
            <a:chExt cx="6697080" cy="2390400"/>
          </a:xfrm>
        </p:grpSpPr>
        <p:pic>
          <p:nvPicPr>
            <p:cNvPr id="386" name="Picture 9" descr=""/>
            <p:cNvPicPr/>
            <p:nvPr/>
          </p:nvPicPr>
          <p:blipFill>
            <a:blip r:embed="rId1"/>
            <a:stretch/>
          </p:blipFill>
          <p:spPr>
            <a:xfrm>
              <a:off x="4884840" y="5525280"/>
              <a:ext cx="2307960" cy="1332360"/>
            </a:xfrm>
            <a:prstGeom prst="rect">
              <a:avLst/>
            </a:prstGeom>
            <a:ln w="0">
              <a:noFill/>
            </a:ln>
          </p:spPr>
        </p:pic>
        <p:pic>
          <p:nvPicPr>
            <p:cNvPr id="387" name="Picture 5" descr=""/>
            <p:cNvPicPr/>
            <p:nvPr/>
          </p:nvPicPr>
          <p:blipFill>
            <a:blip r:embed="rId2"/>
            <a:stretch/>
          </p:blipFill>
          <p:spPr>
            <a:xfrm>
              <a:off x="9874440" y="4467240"/>
              <a:ext cx="1707480" cy="2390400"/>
            </a:xfrm>
            <a:prstGeom prst="rect">
              <a:avLst/>
            </a:prstGeom>
            <a:ln w="0">
              <a:noFill/>
            </a:ln>
          </p:spPr>
        </p:pic>
        <p:pic>
          <p:nvPicPr>
            <p:cNvPr id="388" name="Picture 6" descr=""/>
            <p:cNvPicPr/>
            <p:nvPr/>
          </p:nvPicPr>
          <p:blipFill>
            <a:blip r:embed="rId3"/>
            <a:stretch/>
          </p:blipFill>
          <p:spPr>
            <a:xfrm>
              <a:off x="8280720" y="5193000"/>
              <a:ext cx="1593360" cy="1664640"/>
            </a:xfrm>
            <a:prstGeom prst="rect">
              <a:avLst/>
            </a:prstGeom>
            <a:ln w="0">
              <a:noFill/>
            </a:ln>
          </p:spPr>
        </p:pic>
        <p:pic>
          <p:nvPicPr>
            <p:cNvPr id="389" name="Picture 7" descr=""/>
            <p:cNvPicPr/>
            <p:nvPr/>
          </p:nvPicPr>
          <p:blipFill>
            <a:blip r:embed="rId4"/>
            <a:stretch/>
          </p:blipFill>
          <p:spPr>
            <a:xfrm>
              <a:off x="6968520" y="4920120"/>
              <a:ext cx="1291320" cy="1937520"/>
            </a:xfrm>
            <a:prstGeom prst="rect">
              <a:avLst/>
            </a:prstGeom>
            <a:ln w="0">
              <a:noFill/>
            </a:ln>
          </p:spPr>
        </p:pic>
      </p:grpSp>
      <p:sp>
        <p:nvSpPr>
          <p:cNvPr id="390"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Extreme observations distort means but not medians.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Outlying observations distort the mean:</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Med  [1,2,4,6,8,9,17] = 6</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Mean[1,2,4,6,8,9,17] = 6.714</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Med  [1,2,4,6,8,9,</a:t>
            </a:r>
            <a:r>
              <a:rPr b="0" lang="en-US" sz="2000" spc="-1" strike="noStrike">
                <a:solidFill>
                  <a:srgbClr val="d1282e"/>
                </a:solidFill>
                <a:latin typeface="Arial"/>
              </a:rPr>
              <a:t>17000</a:t>
            </a:r>
            <a:r>
              <a:rPr b="0" lang="en-US" sz="2000" spc="-1" strike="noStrike">
                <a:solidFill>
                  <a:srgbClr val="000000"/>
                </a:solidFill>
                <a:latin typeface="Arial"/>
              </a:rPr>
              <a:t>] = 6 (still)</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Mean[1,2,4,6,8,9,</a:t>
            </a:r>
            <a:r>
              <a:rPr b="0" lang="en-US" sz="2000" spc="-1" strike="noStrike">
                <a:solidFill>
                  <a:srgbClr val="d1282e"/>
                </a:solidFill>
                <a:latin typeface="Arial"/>
              </a:rPr>
              <a:t>17000</a:t>
            </a:r>
            <a:r>
              <a:rPr b="0" lang="en-US" sz="2000" spc="-1" strike="noStrike">
                <a:solidFill>
                  <a:srgbClr val="000000"/>
                </a:solidFill>
                <a:latin typeface="Arial"/>
              </a:rPr>
              <a:t>] = 2432.8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Typically occurs when there are some outlying observations, such as in cross sections of income or wealth and/or when the sample is not very large.</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83B78310-FB74-4EC6-968C-6D3702FB8B8F}" type="slidenum">
              <a:t>22</a:t>
            </a:fld>
          </a:p>
        </p:txBody>
      </p:sp>
    </p:spTree>
  </p:cSld>
  <mc:AlternateContent>
    <mc:Choice Requires="p14">
      <p:transition spd="slow" p14:dur="2000"/>
    </mc:Choice>
    <mc:Fallback>
      <p:transition spd="slow"/>
    </mc:Fallback>
  </mc:AlternateContent>
  <p:timing>
    <p:tnLst>
      <p:par>
        <p:cTn id="405" dur="indefinite" restart="never" nodeType="tmRoot">
          <p:childTnLst>
            <p:seq>
              <p:cTn id="406" dur="indefinite" nodeType="mainSeq">
                <p:childTnLst>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390">
                                            <p:txEl>
                                              <p:pRg st="2" end="2"/>
                                            </p:txEl>
                                          </p:spTgt>
                                        </p:tgtEl>
                                        <p:attrNameLst>
                                          <p:attrName>style.visibility</p:attrName>
                                        </p:attrNameLst>
                                      </p:cBhvr>
                                      <p:to>
                                        <p:strVal val="visible"/>
                                      </p:to>
                                    </p:set>
                                  </p:childTnLst>
                                </p:cTn>
                              </p:par>
                              <p:par>
                                <p:cTn id="419" nodeType="withEffect" fill="hold" presetClass="entr" presetID="1">
                                  <p:stCondLst>
                                    <p:cond delay="0"/>
                                  </p:stCondLst>
                                  <p:childTnLst>
                                    <p:set>
                                      <p:cBhvr>
                                        <p:cTn id="420"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390">
                                            <p:txEl>
                                              <p:pRg st="4" end="4"/>
                                            </p:txEl>
                                          </p:spTgt>
                                        </p:tgtEl>
                                        <p:attrNameLst>
                                          <p:attrName>style.visibility</p:attrName>
                                        </p:attrNameLst>
                                      </p:cBhvr>
                                      <p:to>
                                        <p:strVal val="visible"/>
                                      </p:to>
                                    </p:set>
                                  </p:childTnLst>
                                </p:cTn>
                              </p:par>
                              <p:par>
                                <p:cTn id="425" nodeType="withEffect" fill="hold" presetClass="entr" presetID="1">
                                  <p:stCondLst>
                                    <p:cond delay="0"/>
                                  </p:stCondLst>
                                  <p:childTnLst>
                                    <p:set>
                                      <p:cBhvr>
                                        <p:cTn id="426" dur="1" fill="hold">
                                          <p:stCondLst>
                                            <p:cond delay="0"/>
                                          </p:stCondLst>
                                        </p:cTn>
                                        <p:tgtEl>
                                          <p:spTgt spid="390">
                                            <p:txEl>
                                              <p:pRg st="5" end="5"/>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390">
                                            <p:txEl>
                                              <p:pRg st="6" end="6"/>
                                            </p:txEl>
                                          </p:spTgt>
                                        </p:tgtEl>
                                        <p:attrNameLst>
                                          <p:attrName>style.visibility</p:attrName>
                                        </p:attrNameLst>
                                      </p:cBhvr>
                                      <p:to>
                                        <p:strVal val="visible"/>
                                      </p:to>
                                    </p:set>
                                  </p:childTnLst>
                                </p:cTn>
                              </p:par>
                              <p:par>
                                <p:cTn id="431" nodeType="withEffect" fill="hold" presetClass="entr" presetID="1">
                                  <p:stCondLst>
                                    <p:cond delay="0"/>
                                  </p:stCondLst>
                                  <p:childTnLst>
                                    <p:set>
                                      <p:cBhvr>
                                        <p:cTn id="432"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Picture 2" descr=""/>
          <p:cNvPicPr/>
          <p:nvPr/>
        </p:nvPicPr>
        <p:blipFill>
          <a:blip r:embed="rId1"/>
          <a:stretch/>
        </p:blipFill>
        <p:spPr>
          <a:xfrm>
            <a:off x="480960" y="645840"/>
            <a:ext cx="5743080" cy="875880"/>
          </a:xfrm>
          <a:prstGeom prst="rect">
            <a:avLst/>
          </a:prstGeom>
          <a:ln w="9525">
            <a:noFill/>
          </a:ln>
        </p:spPr>
      </p:pic>
      <p:pic>
        <p:nvPicPr>
          <p:cNvPr id="392" name="Picture 3" descr=""/>
          <p:cNvPicPr/>
          <p:nvPr/>
        </p:nvPicPr>
        <p:blipFill>
          <a:blip r:embed="rId2"/>
          <a:stretch/>
        </p:blipFill>
        <p:spPr>
          <a:xfrm>
            <a:off x="511560" y="1362240"/>
            <a:ext cx="5257440" cy="4047840"/>
          </a:xfrm>
          <a:prstGeom prst="rect">
            <a:avLst/>
          </a:prstGeom>
          <a:ln w="9525">
            <a:noFill/>
          </a:ln>
        </p:spPr>
      </p:pic>
      <p:sp>
        <p:nvSpPr>
          <p:cNvPr id="393" name="Rectangle 6"/>
          <p:cNvSpPr/>
          <p:nvPr/>
        </p:nvSpPr>
        <p:spPr>
          <a:xfrm>
            <a:off x="633240" y="3312720"/>
            <a:ext cx="1752120" cy="1371240"/>
          </a:xfrm>
          <a:prstGeom prst="rect">
            <a:avLst/>
          </a:prstGeom>
          <a:solidFill>
            <a:srgbClr val="99cc00">
              <a:alpha val="16000"/>
            </a:srgbClr>
          </a:solidFill>
          <a:ln w="19050">
            <a:solidFill>
              <a:srgbClr val="000000"/>
            </a:solidFill>
            <a:round/>
          </a:ln>
        </p:spPr>
        <p:style>
          <a:lnRef idx="0"/>
          <a:fillRef idx="0"/>
          <a:effectRef idx="0"/>
          <a:fontRef idx="minor"/>
        </p:style>
      </p:sp>
      <p:grpSp>
        <p:nvGrpSpPr>
          <p:cNvPr id="394" name="Group 3"/>
          <p:cNvGrpSpPr/>
          <p:nvPr/>
        </p:nvGrpSpPr>
        <p:grpSpPr>
          <a:xfrm>
            <a:off x="3140280" y="4997520"/>
            <a:ext cx="9103680" cy="1860120"/>
            <a:chOff x="3140280" y="4997520"/>
            <a:chExt cx="9103680" cy="1860120"/>
          </a:xfrm>
        </p:grpSpPr>
        <p:pic>
          <p:nvPicPr>
            <p:cNvPr id="395" name="Picture 4" descr=""/>
            <p:cNvPicPr/>
            <p:nvPr/>
          </p:nvPicPr>
          <p:blipFill>
            <a:blip r:embed="rId3"/>
            <a:stretch/>
          </p:blipFill>
          <p:spPr>
            <a:xfrm>
              <a:off x="3140280" y="4997520"/>
              <a:ext cx="9103680" cy="1860120"/>
            </a:xfrm>
            <a:prstGeom prst="rect">
              <a:avLst/>
            </a:prstGeom>
            <a:ln w="9525">
              <a:noFill/>
            </a:ln>
          </p:spPr>
        </p:pic>
        <p:sp>
          <p:nvSpPr>
            <p:cNvPr id="396" name="Rectangle 7"/>
            <p:cNvSpPr/>
            <p:nvPr/>
          </p:nvSpPr>
          <p:spPr>
            <a:xfrm>
              <a:off x="3172680" y="5041440"/>
              <a:ext cx="8905320" cy="1585440"/>
            </a:xfrm>
            <a:prstGeom prst="rect">
              <a:avLst/>
            </a:prstGeom>
            <a:solidFill>
              <a:srgbClr val="99cc00">
                <a:alpha val="16000"/>
              </a:srgbClr>
            </a:solidFill>
            <a:ln w="19050">
              <a:solidFill>
                <a:srgbClr val="000000"/>
              </a:solidFill>
              <a:round/>
            </a:ln>
          </p:spPr>
          <p:style>
            <a:lnRef idx="0"/>
            <a:fillRef idx="0"/>
            <a:effectRef idx="0"/>
            <a:fontRef idx="minor"/>
          </p:style>
        </p:sp>
      </p:grpSp>
      <p:sp>
        <p:nvSpPr>
          <p:cNvPr id="2" name="PlaceHolder 1"/>
          <p:cNvSpPr>
            <a:spLocks noGrp="1"/>
          </p:cNvSpPr>
          <p:nvPr>
            <p:ph type="sldNum" idx="12"/>
          </p:nvPr>
        </p:nvSpPr>
        <p:spPr/>
        <p:txBody>
          <a:bodyPr/>
          <a:p>
            <a:fld id="{E584B196-EAF0-4584-A6DE-27DFC7432C82}" type="slidenum">
              <a:t>23</a:t>
            </a:fld>
          </a:p>
        </p:txBody>
      </p:sp>
    </p:spTree>
  </p:cSld>
  <mc:AlternateContent>
    <mc:Choice Requires="p14">
      <p:transition spd="slow" p14:dur="2000"/>
    </mc:Choice>
    <mc:Fallback>
      <p:transition spd="slow"/>
    </mc:Fallback>
  </mc:AlternateContent>
  <p:timing>
    <p:tnLst>
      <p:par>
        <p:cTn id="433" dur="indefinite" restart="never" nodeType="tmRoot">
          <p:childTnLst>
            <p:seq>
              <p:cTn id="434" dur="indefinite" nodeType="mainSeq">
                <p:childTnLst>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More Information Needed!</a:t>
            </a:r>
            <a:endParaRPr b="0" lang="en-US" sz="3600" spc="-1" strike="noStrike">
              <a:solidFill>
                <a:srgbClr val="000000"/>
              </a:solidFill>
              <a:latin typeface="Arial"/>
            </a:endParaRPr>
          </a:p>
        </p:txBody>
      </p:sp>
      <p:pic>
        <p:nvPicPr>
          <p:cNvPr id="398" name="Picture 2" descr=""/>
          <p:cNvPicPr/>
          <p:nvPr/>
        </p:nvPicPr>
        <p:blipFill>
          <a:blip r:embed="rId1"/>
          <a:stretch/>
        </p:blipFill>
        <p:spPr>
          <a:xfrm>
            <a:off x="3200400" y="1969920"/>
            <a:ext cx="5852880" cy="3973320"/>
          </a:xfrm>
          <a:prstGeom prst="rect">
            <a:avLst/>
          </a:prstGeom>
          <a:ln w="0">
            <a:noFill/>
          </a:ln>
        </p:spPr>
      </p:pic>
      <p:sp>
        <p:nvSpPr>
          <p:cNvPr id="399" name="TextBox 4"/>
          <p:cNvSpPr/>
          <p:nvPr/>
        </p:nvSpPr>
        <p:spPr>
          <a:xfrm>
            <a:off x="3962520" y="6031440"/>
            <a:ext cx="44953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Both data sets have a mean of about 100.</a:t>
            </a:r>
            <a:endParaRPr b="0" lang="en-US" sz="1800" spc="-1" strike="noStrike">
              <a:latin typeface="Arial"/>
            </a:endParaRPr>
          </a:p>
        </p:txBody>
      </p:sp>
      <p:sp>
        <p:nvSpPr>
          <p:cNvPr id="400" name="Oval 5"/>
          <p:cNvSpPr/>
          <p:nvPr/>
        </p:nvSpPr>
        <p:spPr>
          <a:xfrm>
            <a:off x="3733920" y="3581280"/>
            <a:ext cx="304560" cy="228240"/>
          </a:xfrm>
          <a:prstGeom prst="ellipse">
            <a:avLst/>
          </a:prstGeom>
          <a:solidFill>
            <a:srgbClr val="99cc00">
              <a:alpha val="19000"/>
            </a:srgbClr>
          </a:solidFill>
          <a:ln w="3175">
            <a:solidFill>
              <a:srgbClr val="000000"/>
            </a:solidFill>
            <a:round/>
          </a:ln>
        </p:spPr>
        <p:style>
          <a:lnRef idx="0"/>
          <a:fillRef idx="0"/>
          <a:effectRef idx="0"/>
          <a:fontRef idx="minor"/>
        </p:style>
      </p:sp>
      <p:sp>
        <p:nvSpPr>
          <p:cNvPr id="3" name="PlaceHolder 2"/>
          <p:cNvSpPr>
            <a:spLocks noGrp="1"/>
          </p:cNvSpPr>
          <p:nvPr>
            <p:ph type="sldNum" idx="9"/>
          </p:nvPr>
        </p:nvSpPr>
        <p:spPr/>
        <p:txBody>
          <a:bodyPr/>
          <a:p>
            <a:fld id="{B10817DB-5B91-4817-894A-0C993780088D}"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000000"/>
                </a:solidFill>
                <a:latin typeface="Arial Black"/>
              </a:rPr>
              <a:t>Dispersion</a:t>
            </a:r>
            <a:r>
              <a:rPr b="0" lang="en-US" sz="3600" spc="-60" strike="noStrike" cap="all">
                <a:solidFill>
                  <a:srgbClr val="d1282e"/>
                </a:solidFill>
                <a:latin typeface="Arial Black"/>
              </a:rPr>
              <a:t> of the Observations</a:t>
            </a:r>
            <a:endParaRPr b="0" lang="en-US" sz="3600" spc="-1" strike="noStrike">
              <a:solidFill>
                <a:srgbClr val="000000"/>
              </a:solidFill>
              <a:latin typeface="Arial"/>
            </a:endParaRPr>
          </a:p>
        </p:txBody>
      </p:sp>
      <p:graphicFrame>
        <p:nvGraphicFramePr>
          <p:cNvPr id="402" name="Object 5"/>
          <p:cNvGraphicFramePr/>
          <p:nvPr/>
        </p:nvGraphicFramePr>
        <p:xfrm>
          <a:off x="1011600" y="3068280"/>
          <a:ext cx="5486040" cy="3657240"/>
        </p:xfrm>
        <a:graphic>
          <a:graphicData uri="http://schemas.openxmlformats.org/presentationml/2006/ole">
            <p:oleObj progId="MtbGraph.Document" r:id="rId1" spid="">
              <p:embed/>
              <p:pic>
                <p:nvPicPr>
                  <p:cNvPr id="403" name="Object 5" descr=""/>
                  <p:cNvPicPr/>
                  <p:nvPr/>
                </p:nvPicPr>
                <p:blipFill>
                  <a:blip r:embed="rId2"/>
                  <a:stretch/>
                </p:blipFill>
                <p:spPr>
                  <a:xfrm>
                    <a:off x="1011600" y="3068280"/>
                    <a:ext cx="5486040" cy="3657240"/>
                  </a:xfrm>
                  <a:prstGeom prst="rect">
                    <a:avLst/>
                  </a:prstGeom>
                  <a:ln w="0">
                    <a:noFill/>
                  </a:ln>
                </p:spPr>
              </p:pic>
            </p:oleObj>
          </a:graphicData>
        </a:graphic>
      </p:graphicFrame>
      <p:sp>
        <p:nvSpPr>
          <p:cNvPr id="404" name="Text Box 8"/>
          <p:cNvSpPr/>
          <p:nvPr/>
        </p:nvSpPr>
        <p:spPr>
          <a:xfrm>
            <a:off x="7830000" y="3699000"/>
            <a:ext cx="3599640" cy="2239560"/>
          </a:xfrm>
          <a:prstGeom prst="rect">
            <a:avLst/>
          </a:prstGeom>
          <a:noFill/>
          <a:ln w="28575">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We quantify the variation of the values around the mean.</a:t>
            </a:r>
            <a:endParaRPr b="0" lang="en-US" sz="1800" spc="-1" strike="noStrike">
              <a:latin typeface="Arial"/>
            </a:endParaRPr>
          </a:p>
          <a:p>
            <a:pPr>
              <a:lnSpc>
                <a:spcPct val="100000"/>
              </a:lnSpc>
              <a:spcBef>
                <a:spcPts val="901"/>
              </a:spcBef>
              <a:buNone/>
            </a:pPr>
            <a:r>
              <a:rPr b="1" lang="en-US" sz="1800" spc="-1" strike="noStrike">
                <a:solidFill>
                  <a:srgbClr val="000000"/>
                </a:solidFill>
                <a:latin typeface="Arial"/>
              </a:rPr>
              <a:t>Note the </a:t>
            </a:r>
            <a:r>
              <a:rPr b="1" lang="en-US" sz="1800" spc="-1" strike="noStrike">
                <a:solidFill>
                  <a:srgbClr val="d1282e"/>
                </a:solidFill>
                <a:latin typeface="Arial"/>
              </a:rPr>
              <a:t>range</a:t>
            </a:r>
            <a:r>
              <a:rPr b="1" lang="en-US" sz="1800" spc="-1" strike="noStrike">
                <a:solidFill>
                  <a:srgbClr val="000000"/>
                </a:solidFill>
                <a:latin typeface="Arial"/>
              </a:rPr>
              <a:t> is from 1.05 to 2.70.  This gives an idea where the data lie.</a:t>
            </a:r>
            <a:endParaRPr b="0" lang="en-US" sz="1800" spc="-1" strike="noStrike">
              <a:latin typeface="Arial"/>
            </a:endParaRPr>
          </a:p>
          <a:p>
            <a:pPr>
              <a:lnSpc>
                <a:spcPct val="100000"/>
              </a:lnSpc>
              <a:spcBef>
                <a:spcPts val="901"/>
              </a:spcBef>
              <a:buNone/>
            </a:pPr>
            <a:r>
              <a:rPr b="1" lang="en-US" sz="1800" spc="-1" strike="noStrike">
                <a:solidFill>
                  <a:srgbClr val="000000"/>
                </a:solidFill>
                <a:latin typeface="Arial"/>
              </a:rPr>
              <a:t>The mean plus a measure of the variation do the same job.</a:t>
            </a:r>
            <a:endParaRPr b="0" lang="en-US" sz="1800" spc="-1" strike="noStrike">
              <a:latin typeface="Arial"/>
            </a:endParaRPr>
          </a:p>
        </p:txBody>
      </p:sp>
      <p:sp>
        <p:nvSpPr>
          <p:cNvPr id="405" name="Line 9"/>
          <p:cNvSpPr/>
          <p:nvPr/>
        </p:nvSpPr>
        <p:spPr>
          <a:xfrm>
            <a:off x="4071240" y="5855400"/>
            <a:ext cx="360" cy="304920"/>
          </a:xfrm>
          <a:prstGeom prst="line">
            <a:avLst/>
          </a:prstGeom>
          <a:ln w="38100">
            <a:solidFill>
              <a:srgbClr val="ff3300"/>
            </a:solidFill>
            <a:round/>
            <a:tailEnd len="med" type="triangle" w="med"/>
          </a:ln>
        </p:spPr>
        <p:style>
          <a:lnRef idx="0"/>
          <a:fillRef idx="0"/>
          <a:effectRef idx="0"/>
          <a:fontRef idx="minor"/>
        </p:style>
      </p:sp>
      <p:sp>
        <p:nvSpPr>
          <p:cNvPr id="406" name="Text Box 8"/>
          <p:cNvSpPr/>
          <p:nvPr/>
        </p:nvSpPr>
        <p:spPr>
          <a:xfrm>
            <a:off x="1828800" y="1524240"/>
            <a:ext cx="8534160" cy="1302120"/>
          </a:xfrm>
          <a:prstGeom prst="rect">
            <a:avLst/>
          </a:prstGeom>
          <a:noFill/>
          <a:ln w="28575">
            <a:solidFill>
              <a:srgbClr val="000000"/>
            </a:solidFill>
            <a:miter/>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Courier New"/>
              </a:rPr>
              <a:t>30 hours of average defect data on sets of circuit boards.</a:t>
            </a:r>
            <a:endParaRPr b="0" lang="en-US" sz="1800" spc="-1" strike="noStrike">
              <a:latin typeface="Arial"/>
            </a:endParaRPr>
          </a:p>
          <a:p>
            <a:pPr>
              <a:lnSpc>
                <a:spcPct val="100000"/>
              </a:lnSpc>
              <a:spcBef>
                <a:spcPts val="901"/>
              </a:spcBef>
              <a:buNone/>
            </a:pPr>
            <a:r>
              <a:rPr b="1" lang="en-US" sz="1800" spc="-1" strike="noStrike">
                <a:solidFill>
                  <a:srgbClr val="000000"/>
                </a:solidFill>
                <a:latin typeface="Courier New"/>
              </a:rPr>
              <a:t>1.45  1.65  1.50  2.25  1.65  1.60  2.30  2.20  2.70  1.70</a:t>
            </a:r>
            <a:br/>
            <a:r>
              <a:rPr b="1" lang="en-US" sz="1800" spc="-1" strike="noStrike">
                <a:solidFill>
                  <a:srgbClr val="000000"/>
                </a:solidFill>
                <a:latin typeface="Courier New"/>
              </a:rPr>
              <a:t>2.35  1.70  1.90  1.45  1.40  2.60  2.05  1.70  1.05  2.35</a:t>
            </a:r>
            <a:br/>
            <a:r>
              <a:rPr b="1" lang="en-US" sz="1800" spc="-1" strike="noStrike">
                <a:solidFill>
                  <a:srgbClr val="000000"/>
                </a:solidFill>
                <a:latin typeface="Courier New"/>
              </a:rPr>
              <a:t>1.90  1.55  1.95  1.60  2.05  2.05  1.70  2.30  1.30  2.35</a:t>
            </a:r>
            <a:endParaRPr b="0" lang="en-US" sz="1800" spc="-1" strike="noStrike">
              <a:latin typeface="Arial"/>
            </a:endParaRPr>
          </a:p>
        </p:txBody>
      </p:sp>
      <p:pic>
        <p:nvPicPr>
          <p:cNvPr id="407" name="" descr=""/>
          <p:cNvPicPr/>
          <p:nvPr/>
        </p:nvPicPr>
        <p:blipFill>
          <a:blip r:embed="rId3"/>
          <a:stretch/>
        </p:blipFill>
        <p:spPr>
          <a:xfrm>
            <a:off x="1003320" y="3060720"/>
            <a:ext cx="5486400" cy="3657600"/>
          </a:xfrm>
          <a:prstGeom prst="rect">
            <a:avLst/>
          </a:prstGeom>
          <a:ln w="0">
            <a:noFill/>
          </a:ln>
        </p:spPr>
      </p:pic>
      <p:sp>
        <p:nvSpPr>
          <p:cNvPr id="3" name="PlaceHolder 2"/>
          <p:cNvSpPr>
            <a:spLocks noGrp="1"/>
          </p:cNvSpPr>
          <p:nvPr>
            <p:ph type="sldNum" idx="6"/>
          </p:nvPr>
        </p:nvSpPr>
        <p:spPr/>
        <p:txBody>
          <a:bodyPr/>
          <a:p>
            <a:fld id="{88900F0F-74EB-4C0F-92D6-F5A780CA79B7}" type="slidenum">
              <a:t>25</a:t>
            </a:fld>
          </a:p>
        </p:txBody>
      </p:sp>
    </p:spTree>
  </p:cSld>
  <mc:AlternateContent>
    <mc:Choice Requires="p14">
      <p:transition spd="slow" p14:dur="2000"/>
    </mc:Choice>
    <mc:Fallback>
      <p:transition spd="slow"/>
    </mc:Fallback>
  </mc:AlternateContent>
  <p:timing>
    <p:tnLst>
      <p:par>
        <p:cTn id="439" dur="indefinite" restart="never" nodeType="tmRoot">
          <p:childTnLst>
            <p:seq>
              <p:cTn id="440" dur="indefinite" nodeType="mainSeq">
                <p:childTnLst>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403"/>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40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
                                  <p:stCondLst>
                                    <p:cond delay="0"/>
                                  </p:stCondLst>
                                  <p:childTnLst>
                                    <p:set>
                                      <p:cBhvr>
                                        <p:cTn id="450"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404">
                                            <p:txEl>
                                              <p:pRg st="1" end="1"/>
                                            </p:txEl>
                                          </p:spTgt>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40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Range as a Measure of Dispersion</a:t>
            </a:r>
            <a:endParaRPr b="0" lang="en-US" sz="3600" spc="-1" strike="noStrike">
              <a:solidFill>
                <a:srgbClr val="000000"/>
              </a:solidFill>
              <a:latin typeface="Arial"/>
            </a:endParaRPr>
          </a:p>
        </p:txBody>
      </p:sp>
      <p:sp>
        <p:nvSpPr>
          <p:cNvPr id="40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Problems</a:t>
            </a:r>
            <a:br/>
            <a:r>
              <a:rPr b="1" lang="en-US" sz="2000" spc="-1" strike="noStrike">
                <a:solidFill>
                  <a:srgbClr val="000000"/>
                </a:solidFill>
                <a:latin typeface="Arial"/>
              </a:rPr>
              <a:t>????????</a:t>
            </a:r>
            <a:endParaRPr b="1" lang="en-US" sz="2000" spc="-1" strike="noStrike">
              <a:solidFill>
                <a:srgbClr val="000000"/>
              </a:solidFill>
              <a:latin typeface="Arial"/>
            </a:endParaRPr>
          </a:p>
        </p:txBody>
      </p:sp>
      <p:pic>
        <p:nvPicPr>
          <p:cNvPr id="410" name="Picture 2" descr=""/>
          <p:cNvPicPr/>
          <p:nvPr/>
        </p:nvPicPr>
        <p:blipFill>
          <a:blip r:embed="rId1"/>
          <a:stretch/>
        </p:blipFill>
        <p:spPr>
          <a:xfrm>
            <a:off x="3962520" y="1752480"/>
            <a:ext cx="5852880" cy="3973320"/>
          </a:xfrm>
          <a:prstGeom prst="rect">
            <a:avLst/>
          </a:prstGeom>
          <a:ln w="0">
            <a:noFill/>
          </a:ln>
        </p:spPr>
      </p:pic>
      <p:sp>
        <p:nvSpPr>
          <p:cNvPr id="411" name="TextBox 4"/>
          <p:cNvSpPr/>
          <p:nvPr/>
        </p:nvSpPr>
        <p:spPr>
          <a:xfrm>
            <a:off x="4244040" y="5708520"/>
            <a:ext cx="556236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These two data sets both have 1,000 observations </a:t>
            </a:r>
            <a:br/>
            <a:r>
              <a:rPr b="0" lang="en-US" sz="1800" spc="-1" strike="noStrike">
                <a:solidFill>
                  <a:srgbClr val="000000"/>
                </a:solidFill>
                <a:latin typeface="Arial"/>
              </a:rPr>
              <a:t>that range from about 10 to about 180.</a:t>
            </a:r>
            <a:endParaRPr b="0" lang="en-US" sz="1800" spc="-1" strike="noStrike">
              <a:latin typeface="Arial"/>
            </a:endParaRPr>
          </a:p>
        </p:txBody>
      </p:sp>
      <p:sp>
        <p:nvSpPr>
          <p:cNvPr id="412" name="Oval 5"/>
          <p:cNvSpPr/>
          <p:nvPr/>
        </p:nvSpPr>
        <p:spPr>
          <a:xfrm>
            <a:off x="4525920" y="3357720"/>
            <a:ext cx="304560" cy="228240"/>
          </a:xfrm>
          <a:prstGeom prst="ellipse">
            <a:avLst/>
          </a:prstGeom>
          <a:solidFill>
            <a:srgbClr val="99cc00">
              <a:alpha val="19000"/>
            </a:srgbClr>
          </a:solidFill>
          <a:ln w="3175">
            <a:solidFill>
              <a:srgbClr val="000000"/>
            </a:solidFill>
            <a:round/>
          </a:ln>
        </p:spPr>
        <p:style>
          <a:lnRef idx="0"/>
          <a:fillRef idx="0"/>
          <a:effectRef idx="0"/>
          <a:fontRef idx="minor"/>
        </p:style>
      </p:sp>
      <p:sp>
        <p:nvSpPr>
          <p:cNvPr id="413" name="Oval 6"/>
          <p:cNvSpPr/>
          <p:nvPr/>
        </p:nvSpPr>
        <p:spPr>
          <a:xfrm>
            <a:off x="9021600" y="3357720"/>
            <a:ext cx="304560" cy="228240"/>
          </a:xfrm>
          <a:prstGeom prst="ellipse">
            <a:avLst/>
          </a:prstGeom>
          <a:solidFill>
            <a:srgbClr val="99cc00">
              <a:alpha val="19000"/>
            </a:srgbClr>
          </a:solidFill>
          <a:ln w="3175">
            <a:solidFill>
              <a:srgbClr val="000000"/>
            </a:solidFill>
            <a:round/>
          </a:ln>
        </p:spPr>
        <p:style>
          <a:lnRef idx="0"/>
          <a:fillRef idx="0"/>
          <a:effectRef idx="0"/>
          <a:fontRef idx="minor"/>
        </p:style>
      </p:sp>
      <p:sp>
        <p:nvSpPr>
          <p:cNvPr id="414" name="Oval 7"/>
          <p:cNvSpPr/>
          <p:nvPr/>
        </p:nvSpPr>
        <p:spPr>
          <a:xfrm>
            <a:off x="9326520" y="3357720"/>
            <a:ext cx="304560" cy="228240"/>
          </a:xfrm>
          <a:prstGeom prst="ellipse">
            <a:avLst/>
          </a:prstGeom>
          <a:solidFill>
            <a:srgbClr val="99cc00">
              <a:alpha val="19000"/>
            </a:srgbClr>
          </a:solidFill>
          <a:ln w="3175">
            <a:solidFill>
              <a:srgbClr val="000000"/>
            </a:solidFill>
            <a:round/>
          </a:ln>
        </p:spPr>
        <p:style>
          <a:lnRef idx="0"/>
          <a:fillRef idx="0"/>
          <a:effectRef idx="0"/>
          <a:fontRef idx="minor"/>
        </p:style>
      </p:sp>
      <p:sp>
        <p:nvSpPr>
          <p:cNvPr id="4" name="PlaceHolder 3"/>
          <p:cNvSpPr>
            <a:spLocks noGrp="1"/>
          </p:cNvSpPr>
          <p:nvPr>
            <p:ph type="sldNum" idx="6"/>
          </p:nvPr>
        </p:nvSpPr>
        <p:spPr/>
        <p:txBody>
          <a:bodyPr/>
          <a:p>
            <a:fld id="{8CAC2A71-B094-4292-A8ED-D6FF8D6C53E2}" type="slidenum">
              <a:t>26</a:t>
            </a:fld>
          </a:p>
        </p:txBody>
      </p:sp>
    </p:spTree>
  </p:cSld>
  <mc:AlternateContent>
    <mc:Choice Requires="p14">
      <p:transition spd="slow" p14:dur="2000"/>
    </mc:Choice>
    <mc:Fallback>
      <p:transition spd="slow"/>
    </mc:Fallback>
  </mc:AlternateContent>
  <p:timing>
    <p:tnLst>
      <p:par>
        <p:cTn id="459" dur="indefinite" restart="never" nodeType="tmRoot">
          <p:childTnLst>
            <p:seq>
              <p:cTn id="460" dur="indefinite" nodeType="mainSeq">
                <p:childTnLst>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410"/>
                                        </p:tgtEl>
                                        <p:attrNameLst>
                                          <p:attrName>style.visibility</p:attrName>
                                        </p:attrNameLst>
                                      </p:cBhvr>
                                      <p:to>
                                        <p:strVal val="visible"/>
                                      </p:to>
                                    </p:set>
                                  </p:childTnLst>
                                </p:cTn>
                              </p:par>
                              <p:par>
                                <p:cTn id="469" nodeType="withEffect" fill="hold" presetClass="entr" presetID="1">
                                  <p:stCondLst>
                                    <p:cond delay="0"/>
                                  </p:stCondLst>
                                  <p:childTnLst>
                                    <p:set>
                                      <p:cBhvr>
                                        <p:cTn id="470" dur="1" fill="hold">
                                          <p:stCondLst>
                                            <p:cond delay="0"/>
                                          </p:stCondLst>
                                        </p:cTn>
                                        <p:tgtEl>
                                          <p:spTgt spid="411"/>
                                        </p:tgtEl>
                                        <p:attrNameLst>
                                          <p:attrName>style.visibility</p:attrName>
                                        </p:attrNameLst>
                                      </p:cBhvr>
                                      <p:to>
                                        <p:strVal val="visible"/>
                                      </p:to>
                                    </p:set>
                                  </p:childTnLst>
                                </p:cTn>
                              </p:par>
                              <p:par>
                                <p:cTn id="471" nodeType="withEffect" fill="hold" presetClass="entr" presetID="1">
                                  <p:stCondLst>
                                    <p:cond delay="0"/>
                                  </p:stCondLst>
                                  <p:childTnLst>
                                    <p:set>
                                      <p:cBhvr>
                                        <p:cTn id="472" dur="1" fill="hold">
                                          <p:stCondLst>
                                            <p:cond delay="0"/>
                                          </p:stCondLst>
                                        </p:cTn>
                                        <p:tgtEl>
                                          <p:spTgt spid="412"/>
                                        </p:tgtEl>
                                        <p:attrNameLst>
                                          <p:attrName>style.visibility</p:attrName>
                                        </p:attrNameLst>
                                      </p:cBhvr>
                                      <p:to>
                                        <p:strVal val="visible"/>
                                      </p:to>
                                    </p:set>
                                  </p:childTnLst>
                                </p:cTn>
                              </p:par>
                              <p:par>
                                <p:cTn id="473" nodeType="withEffect" fill="hold" presetClass="entr" presetID="1">
                                  <p:stCondLst>
                                    <p:cond delay="0"/>
                                  </p:stCondLst>
                                  <p:childTnLst>
                                    <p:set>
                                      <p:cBhvr>
                                        <p:cTn id="474" dur="1" fill="hold">
                                          <p:stCondLst>
                                            <p:cond delay="0"/>
                                          </p:stCondLst>
                                        </p:cTn>
                                        <p:tgtEl>
                                          <p:spTgt spid="413"/>
                                        </p:tgtEl>
                                        <p:attrNameLst>
                                          <p:attrName>style.visibility</p:attrName>
                                        </p:attrNameLst>
                                      </p:cBhvr>
                                      <p:to>
                                        <p:strVal val="visible"/>
                                      </p:to>
                                    </p:set>
                                  </p:childTnLst>
                                </p:cTn>
                              </p:par>
                              <p:par>
                                <p:cTn id="475" nodeType="withEffect" fill="hold" presetClass="entr" presetID="1">
                                  <p:stCondLst>
                                    <p:cond delay="0"/>
                                  </p:stCondLst>
                                  <p:childTnLst>
                                    <p:set>
                                      <p:cBhvr>
                                        <p:cTn id="476"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Variance &amp; STDEV:  Univariate Measures of dispersion</a:t>
            </a:r>
            <a:endParaRPr b="0" lang="en-US" sz="3600" spc="-1" strike="noStrike">
              <a:solidFill>
                <a:srgbClr val="000000"/>
              </a:solidFill>
              <a:latin typeface="Arial"/>
            </a:endParaRPr>
          </a:p>
        </p:txBody>
      </p:sp>
      <p:sp>
        <p:nvSpPr>
          <p:cNvPr id="41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Variance = s</a:t>
            </a:r>
            <a:r>
              <a:rPr b="1" lang="en-US" sz="2000" spc="-1" strike="noStrike" baseline="-25000">
                <a:solidFill>
                  <a:srgbClr val="000000"/>
                </a:solidFill>
                <a:latin typeface="Arial"/>
              </a:rPr>
              <a:t>X</a:t>
            </a:r>
            <a:r>
              <a:rPr b="1" lang="en-US" sz="2000" spc="-1" strike="noStrike" baseline="30000">
                <a:solidFill>
                  <a:srgbClr val="000000"/>
                </a:solidFill>
                <a:latin typeface="Arial"/>
              </a:rPr>
              <a:t>2</a:t>
            </a:r>
            <a:r>
              <a:rPr b="1" lang="en-US" sz="2000" spc="-1" strike="noStrike">
                <a:solidFill>
                  <a:srgbClr val="000000"/>
                </a:solidFill>
                <a:latin typeface="Arial"/>
              </a:rPr>
              <a:t> =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Standard deviation = s</a:t>
            </a:r>
            <a:r>
              <a:rPr b="1" lang="en-US" sz="2000" spc="-1" strike="noStrike" baseline="-25000">
                <a:solidFill>
                  <a:srgbClr val="000000"/>
                </a:solidFill>
                <a:latin typeface="Arial"/>
              </a:rPr>
              <a:t>X</a:t>
            </a:r>
            <a:r>
              <a:rPr b="1" lang="en-US" sz="2000" spc="-1" strike="noStrike">
                <a:solidFill>
                  <a:srgbClr val="000000"/>
                </a:solidFill>
                <a:latin typeface="Arial"/>
              </a:rPr>
              <a:t> =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 variance is commonly used statistic for spread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What are the units of the variance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Standard deviation “fixes this,” can be used as an </a:t>
            </a:r>
            <a:r>
              <a:rPr b="1" lang="en-US" sz="2000" spc="-1" strike="noStrike">
                <a:solidFill>
                  <a:srgbClr val="d1282e"/>
                </a:solidFill>
                <a:latin typeface="Arial"/>
              </a:rPr>
              <a:t>interpretable unit of measurement</a:t>
            </a:r>
            <a:endParaRPr b="1" lang="en-US" sz="2000" spc="-1" strike="noStrike">
              <a:solidFill>
                <a:srgbClr val="000000"/>
              </a:solidFill>
              <a:latin typeface="Arial"/>
            </a:endParaRPr>
          </a:p>
        </p:txBody>
      </p:sp>
      <p:pic>
        <p:nvPicPr>
          <p:cNvPr id="417" name="Picture 13" descr=""/>
          <p:cNvPicPr/>
          <p:nvPr/>
        </p:nvPicPr>
        <p:blipFill>
          <a:blip r:embed="rId1"/>
          <a:stretch/>
        </p:blipFill>
        <p:spPr>
          <a:xfrm>
            <a:off x="6832440" y="1524240"/>
            <a:ext cx="2057040" cy="914040"/>
          </a:xfrm>
          <a:prstGeom prst="rect">
            <a:avLst/>
          </a:prstGeom>
          <a:ln w="0">
            <a:noFill/>
          </a:ln>
        </p:spPr>
      </p:pic>
      <p:sp>
        <p:nvSpPr>
          <p:cNvPr id="418" name="TextBox 23"/>
          <p:cNvSpPr/>
          <p:nvPr/>
        </p:nvSpPr>
        <p:spPr>
          <a:xfrm>
            <a:off x="4228560" y="6475680"/>
            <a:ext cx="737496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Arial"/>
              </a:rPr>
              <a:t>Why n-1? http://nebula.deanza.edu/~bloom/math10/m10divideby_nminus1.pdf</a:t>
            </a:r>
            <a:endParaRPr b="0" lang="en-US" sz="1600" spc="-1" strike="noStrike">
              <a:latin typeface="Arial"/>
            </a:endParaRPr>
          </a:p>
        </p:txBody>
      </p:sp>
      <p:pic>
        <p:nvPicPr>
          <p:cNvPr id="419" name="Picture 18" descr=""/>
          <p:cNvPicPr/>
          <p:nvPr/>
        </p:nvPicPr>
        <p:blipFill>
          <a:blip r:embed="rId2"/>
          <a:stretch/>
        </p:blipFill>
        <p:spPr>
          <a:xfrm>
            <a:off x="4053960" y="1543320"/>
            <a:ext cx="1676160" cy="875880"/>
          </a:xfrm>
          <a:prstGeom prst="rect">
            <a:avLst/>
          </a:prstGeom>
          <a:ln w="0">
            <a:noFill/>
          </a:ln>
        </p:spPr>
      </p:pic>
      <p:pic>
        <p:nvPicPr>
          <p:cNvPr id="420" name="Picture 17" descr=""/>
          <p:cNvPicPr/>
          <p:nvPr/>
        </p:nvPicPr>
        <p:blipFill>
          <a:blip r:embed="rId3"/>
          <a:stretch/>
        </p:blipFill>
        <p:spPr>
          <a:xfrm>
            <a:off x="5236560" y="2279880"/>
            <a:ext cx="1955520" cy="1231560"/>
          </a:xfrm>
          <a:prstGeom prst="rect">
            <a:avLst/>
          </a:prstGeom>
          <a:ln w="0">
            <a:noFill/>
          </a:ln>
        </p:spPr>
      </p:pic>
      <p:sp>
        <p:nvSpPr>
          <p:cNvPr id="421" name="TextBox 19"/>
          <p:cNvSpPr/>
          <p:nvPr/>
        </p:nvSpPr>
        <p:spPr>
          <a:xfrm>
            <a:off x="5949720" y="1752480"/>
            <a:ext cx="655560" cy="364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000000"/>
                </a:solidFill>
                <a:latin typeface="Arial"/>
              </a:rPr>
              <a:t>or</a:t>
            </a:r>
            <a:endParaRPr b="0" lang="en-US" sz="1800" spc="-1" strike="noStrike">
              <a:latin typeface="Arial"/>
            </a:endParaRPr>
          </a:p>
        </p:txBody>
      </p:sp>
      <p:sp>
        <p:nvSpPr>
          <p:cNvPr id="4" name="PlaceHolder 3"/>
          <p:cNvSpPr>
            <a:spLocks noGrp="1"/>
          </p:cNvSpPr>
          <p:nvPr>
            <p:ph type="sldNum" idx="6"/>
          </p:nvPr>
        </p:nvSpPr>
        <p:spPr/>
        <p:txBody>
          <a:bodyPr/>
          <a:p>
            <a:fld id="{9F304627-828E-4670-A179-7C431DF76C23}" type="slidenum">
              <a:t>27</a:t>
            </a:fld>
          </a:p>
        </p:txBody>
      </p:sp>
    </p:spTree>
  </p:cSld>
  <mc:AlternateContent>
    <mc:Choice Requires="p14">
      <p:transition spd="slow" p14:dur="2000"/>
    </mc:Choice>
    <mc:Fallback>
      <p:transition spd="slow"/>
    </mc:Fallback>
  </mc:AlternateContent>
  <p:timing>
    <p:tnLst>
      <p:par>
        <p:cTn id="477" dur="indefinite" restart="never" nodeType="tmRoot">
          <p:childTnLst>
            <p:seq>
              <p:cTn id="478" dur="indefinite" nodeType="mainSeq">
                <p:childTnLst>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416">
                                            <p:txEl>
                                              <p:pRg st="0" end="0"/>
                                            </p:txEl>
                                          </p:spTgt>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418"/>
                                        </p:tgtEl>
                                        <p:attrNameLst>
                                          <p:attrName>style.visibility</p:attrName>
                                        </p:attrNameLst>
                                      </p:cBhvr>
                                      <p:to>
                                        <p:strVal val="visible"/>
                                      </p:to>
                                    </p:set>
                                  </p:childTnLst>
                                </p:cTn>
                              </p:par>
                              <p:par>
                                <p:cTn id="485" nodeType="withEffect" fill="hold" presetClass="entr" presetID="1">
                                  <p:stCondLst>
                                    <p:cond delay="0"/>
                                  </p:stCondLst>
                                  <p:childTnLst>
                                    <p:set>
                                      <p:cBhvr>
                                        <p:cTn id="486" dur="1" fill="hold">
                                          <p:stCondLst>
                                            <p:cond delay="0"/>
                                          </p:stCondLst>
                                        </p:cTn>
                                        <p:tgtEl>
                                          <p:spTgt spid="417"/>
                                        </p:tgtEl>
                                        <p:attrNameLst>
                                          <p:attrName>style.visibility</p:attrName>
                                        </p:attrNameLst>
                                      </p:cBhvr>
                                      <p:to>
                                        <p:strVal val="visible"/>
                                      </p:to>
                                    </p:set>
                                  </p:childTnLst>
                                </p:cTn>
                              </p:par>
                              <p:par>
                                <p:cTn id="487" nodeType="withEffect" fill="hold" presetClass="entr" presetID="1">
                                  <p:stCondLst>
                                    <p:cond delay="0"/>
                                  </p:stCondLst>
                                  <p:childTnLst>
                                    <p:set>
                                      <p:cBhvr>
                                        <p:cTn id="488" dur="1" fill="hold">
                                          <p:stCondLst>
                                            <p:cond delay="0"/>
                                          </p:stCondLst>
                                        </p:cTn>
                                        <p:tgtEl>
                                          <p:spTgt spid="421"/>
                                        </p:tgtEl>
                                        <p:attrNameLst>
                                          <p:attrName>style.visibility</p:attrName>
                                        </p:attrNameLst>
                                      </p:cBhvr>
                                      <p:to>
                                        <p:strVal val="visible"/>
                                      </p:to>
                                    </p:set>
                                  </p:childTnLst>
                                </p:cTn>
                              </p:par>
                              <p:par>
                                <p:cTn id="489" nodeType="withEffect" fill="hold" presetClass="entr" presetID="1">
                                  <p:stCondLst>
                                    <p:cond delay="0"/>
                                  </p:stCondLst>
                                  <p:childTnLst>
                                    <p:set>
                                      <p:cBhvr>
                                        <p:cTn id="490" dur="1" fill="hold">
                                          <p:stCondLst>
                                            <p:cond delay="0"/>
                                          </p:stCondLst>
                                        </p:cTn>
                                        <p:tgtEl>
                                          <p:spTgt spid="417"/>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419"/>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nodeType="clickEffect" fill="hold" presetClass="entr" presetID="1">
                                  <p:stCondLst>
                                    <p:cond delay="0"/>
                                  </p:stCondLst>
                                  <p:childTnLst>
                                    <p:set>
                                      <p:cBhvr>
                                        <p:cTn id="496" dur="1" fill="hold">
                                          <p:stCondLst>
                                            <p:cond delay="0"/>
                                          </p:stCondLst>
                                        </p:cTn>
                                        <p:tgtEl>
                                          <p:spTgt spid="416">
                                            <p:txEl>
                                              <p:pRg st="2" end="2"/>
                                            </p:txEl>
                                          </p:spTgt>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420"/>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41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Variance, aside: </a:t>
            </a:r>
            <a:br/>
            <a:r>
              <a:rPr b="0" lang="en-US" sz="3600" spc="-60" strike="noStrike" cap="all">
                <a:solidFill>
                  <a:srgbClr val="d1282e"/>
                </a:solidFill>
                <a:latin typeface="Arial Black"/>
              </a:rPr>
              <a:t>Why divide by n-1?</a:t>
            </a:r>
            <a:endParaRPr b="0" lang="en-US" sz="3600" spc="-1" strike="noStrike">
              <a:solidFill>
                <a:srgbClr val="000000"/>
              </a:solidFill>
              <a:latin typeface="Arial"/>
            </a:endParaRPr>
          </a:p>
        </p:txBody>
      </p:sp>
      <p:sp>
        <p:nvSpPr>
          <p:cNvPr id="423"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Remember: we are typically calculating the mean / median / variance / etc of a </a:t>
            </a:r>
            <a:r>
              <a:rPr b="1" lang="en-US" sz="2000" spc="-1" strike="noStrike">
                <a:solidFill>
                  <a:srgbClr val="d1282e"/>
                </a:solidFill>
                <a:latin typeface="Arial"/>
              </a:rPr>
              <a:t>sample</a:t>
            </a:r>
            <a:r>
              <a:rPr b="1" lang="en-US" sz="2000" spc="-1" strike="noStrike">
                <a:solidFill>
                  <a:srgbClr val="000000"/>
                </a:solidFill>
                <a:latin typeface="Arial"/>
              </a:rPr>
              <a:t> of a population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Want that {mean, median, variance, …} to be an “unbiased” estimate of the true population’s {mean, median, variance,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Unbiased?  Consider variance …</a:t>
            </a:r>
            <a:endParaRPr b="1" lang="en-US" sz="2000" spc="-1" strike="noStrike">
              <a:solidFill>
                <a:srgbClr val="000000"/>
              </a:solidFill>
              <a:latin typeface="Arial"/>
            </a:endParaRPr>
          </a:p>
          <a:p>
            <a:pPr marL="457200" indent="-457200">
              <a:lnSpc>
                <a:spcPct val="100000"/>
              </a:lnSpc>
              <a:spcBef>
                <a:spcPts val="400"/>
              </a:spcBef>
              <a:spcAft>
                <a:spcPts val="601"/>
              </a:spcAft>
              <a:buClr>
                <a:srgbClr val="000000"/>
              </a:buClr>
              <a:buFont typeface="Arial Black"/>
              <a:buAutoNum type="arabicPeriod"/>
              <a:tabLst>
                <a:tab algn="l" pos="0"/>
              </a:tabLst>
            </a:pPr>
            <a:r>
              <a:rPr b="0" lang="en-US" sz="2000" spc="-1" strike="noStrike">
                <a:solidFill>
                  <a:srgbClr val="000000"/>
                </a:solidFill>
                <a:latin typeface="Arial"/>
              </a:rPr>
              <a:t>Look at every possible sample of the population</a:t>
            </a:r>
            <a:endParaRPr b="1" lang="en-US" sz="2000" spc="-1" strike="noStrike">
              <a:solidFill>
                <a:srgbClr val="000000"/>
              </a:solidFill>
              <a:latin typeface="Arial"/>
            </a:endParaRPr>
          </a:p>
          <a:p>
            <a:pPr marL="457200" indent="-457200">
              <a:lnSpc>
                <a:spcPct val="100000"/>
              </a:lnSpc>
              <a:spcBef>
                <a:spcPts val="400"/>
              </a:spcBef>
              <a:spcAft>
                <a:spcPts val="601"/>
              </a:spcAft>
              <a:buClr>
                <a:srgbClr val="000000"/>
              </a:buClr>
              <a:buFont typeface="Arial Black"/>
              <a:buAutoNum type="arabicPeriod"/>
              <a:tabLst>
                <a:tab algn="l" pos="0"/>
              </a:tabLst>
            </a:pPr>
            <a:r>
              <a:rPr b="0" lang="en-US" sz="2000" spc="-1" strike="noStrike">
                <a:solidFill>
                  <a:srgbClr val="000000"/>
                </a:solidFill>
                <a:latin typeface="Arial"/>
              </a:rPr>
              <a:t>Compute sample variance of each population </a:t>
            </a:r>
            <a:endParaRPr b="1" lang="en-US" sz="2000" spc="-1" strike="noStrike">
              <a:solidFill>
                <a:srgbClr val="000000"/>
              </a:solidFill>
              <a:latin typeface="Arial"/>
            </a:endParaRPr>
          </a:p>
          <a:p>
            <a:pPr marL="457200" indent="-457200">
              <a:lnSpc>
                <a:spcPct val="100000"/>
              </a:lnSpc>
              <a:spcBef>
                <a:spcPts val="400"/>
              </a:spcBef>
              <a:spcAft>
                <a:spcPts val="601"/>
              </a:spcAft>
              <a:buClr>
                <a:srgbClr val="000000"/>
              </a:buClr>
              <a:buFont typeface="Arial Black"/>
              <a:buAutoNum type="arabicPeriod"/>
              <a:tabLst>
                <a:tab algn="l" pos="0"/>
              </a:tabLst>
            </a:pPr>
            <a:r>
              <a:rPr b="0" lang="en-US" sz="2000" spc="-1" strike="noStrike">
                <a:solidFill>
                  <a:srgbClr val="000000"/>
                </a:solidFill>
                <a:latin typeface="Arial"/>
              </a:rPr>
              <a:t>Is the average of those variances equal to the population variance?  If so, then this is an “unbiased” estimator.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148DEC65-D17C-4B19-A2F4-2EFFB59D502F}" type="slidenum">
              <a:t>28</a:t>
            </a:fld>
          </a:p>
        </p:txBody>
      </p:sp>
    </p:spTree>
  </p:cSld>
  <mc:AlternateContent>
    <mc:Choice Requires="p14">
      <p:transition spd="slow" p14:dur="2000"/>
    </mc:Choice>
    <mc:Fallback>
      <p:transition spd="slow"/>
    </mc:Fallback>
  </mc:AlternateContent>
  <p:timing>
    <p:tnLst>
      <p:par>
        <p:cTn id="511" dur="indefinite" restart="never" nodeType="tmRoot">
          <p:childTnLst>
            <p:seq>
              <p:cTn id="512" dur="indefinite" nodeType="mainSeq">
                <p:childTnLst>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23">
                                            <p:txEl>
                                              <p:pRg st="0" end="0"/>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423">
                                            <p:txEl>
                                              <p:pRg st="1" end="1"/>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423">
                                            <p:txEl>
                                              <p:pRg st="2" end="2"/>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423">
                                            <p:txEl>
                                              <p:pRg st="3" end="3"/>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423">
                                            <p:txEl>
                                              <p:pRg st="4" end="4"/>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42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Variance, aside: </a:t>
            </a:r>
            <a:br/>
            <a:r>
              <a:rPr b="0" lang="en-US" sz="3600" spc="-60" strike="noStrike" cap="all">
                <a:solidFill>
                  <a:srgbClr val="d1282e"/>
                </a:solidFill>
                <a:latin typeface="Arial Black"/>
              </a:rPr>
              <a:t>Why divide by n-1?</a:t>
            </a:r>
            <a:endParaRPr b="0" lang="en-US" sz="3600" spc="-1" strike="noStrike">
              <a:solidFill>
                <a:srgbClr val="000000"/>
              </a:solidFill>
              <a:latin typeface="Arial"/>
            </a:endParaRPr>
          </a:p>
        </p:txBody>
      </p:sp>
      <p:sp>
        <p:nvSpPr>
          <p:cNvPr id="425" name="PlaceHolder 2"/>
          <p:cNvSpPr>
            <a:spLocks noGrp="1"/>
          </p:cNvSpPr>
          <p:nvPr>
            <p:ph/>
          </p:nvPr>
        </p:nvSpPr>
        <p:spPr>
          <a:xfrm>
            <a:off x="609480" y="1752480"/>
            <a:ext cx="10159560" cy="4373280"/>
          </a:xfrm>
          <a:prstGeom prst="rect">
            <a:avLst/>
          </a:prstGeom>
          <a:noFill/>
          <a:ln w="0">
            <a:noFill/>
          </a:ln>
        </p:spPr>
        <p:txBody>
          <a:bodyPr anchor="t">
            <a:normAutofit fontScale="98000"/>
          </a:bodyPr>
          <a:p>
            <a:pPr>
              <a:lnSpc>
                <a:spcPct val="100000"/>
              </a:lnSpc>
              <a:spcBef>
                <a:spcPts val="400"/>
              </a:spcBef>
              <a:spcAft>
                <a:spcPts val="601"/>
              </a:spcAft>
              <a:buNone/>
              <a:tabLst>
                <a:tab algn="l" pos="0"/>
              </a:tabLst>
            </a:pPr>
            <a:r>
              <a:rPr b="1" lang="en-US" sz="2000" spc="-1" strike="noStrike">
                <a:solidFill>
                  <a:srgbClr val="000000"/>
                </a:solidFill>
                <a:latin typeface="Arial"/>
              </a:rPr>
              <a:t>Dividing by n-1 in the sample variance computation leads to an unbiased estimate of the population variance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Intuition.  Fix a sample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Variance measures distribution around a mean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Sampled values are, on average, closer to sample mean than to true population mean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So, we will underestimate the true variance slightly</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Using n-1 instead of n makes our variance calculation bigger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This “embiggening” impacts smaller </a:t>
            </a:r>
            <a:r>
              <a:rPr b="1" i="1" lang="en-US" sz="2000" spc="-1" strike="noStrike">
                <a:solidFill>
                  <a:srgbClr val="000000"/>
                </a:solidFill>
                <a:latin typeface="Arial"/>
              </a:rPr>
              <a:t>n</a:t>
            </a:r>
            <a:r>
              <a:rPr b="1" lang="en-US" sz="2000" spc="-1" strike="noStrike">
                <a:solidFill>
                  <a:srgbClr val="000000"/>
                </a:solidFill>
                <a:latin typeface="Arial"/>
              </a:rPr>
              <a:t> more than larger </a:t>
            </a:r>
            <a:r>
              <a:rPr b="1" i="1" lang="en-US" sz="2000" spc="-1" strike="noStrike">
                <a:solidFill>
                  <a:srgbClr val="000000"/>
                </a:solidFill>
                <a:latin typeface="Arial"/>
              </a:rPr>
              <a:t>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Larger samples are better estimates of population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If sample </a:t>
            </a:r>
            <a:r>
              <a:rPr b="0" lang="en-US" sz="2000" spc="-1" strike="noStrike">
                <a:solidFill>
                  <a:srgbClr val="d1282e"/>
                </a:solidFill>
                <a:latin typeface="Arial"/>
              </a:rPr>
              <a:t>is</a:t>
            </a:r>
            <a:r>
              <a:rPr b="0" lang="en-US" sz="2000" spc="-1" strike="noStrike">
                <a:solidFill>
                  <a:srgbClr val="000000"/>
                </a:solidFill>
                <a:latin typeface="Arial"/>
              </a:rPr>
              <a:t> the population, just divide by </a:t>
            </a:r>
            <a:r>
              <a:rPr b="0" i="1" lang="en-US" sz="2000" spc="-1" strike="noStrike">
                <a:solidFill>
                  <a:srgbClr val="000000"/>
                </a:solidFill>
                <a:latin typeface="Arial"/>
              </a:rPr>
              <a:t>n</a:t>
            </a:r>
            <a:r>
              <a:rPr b="0" lang="en-US" sz="2000" spc="-1" strike="noStrike">
                <a:solidFill>
                  <a:srgbClr val="000000"/>
                </a:solidFill>
                <a:latin typeface="Arial"/>
              </a:rPr>
              <a:t> …</a:t>
            </a:r>
            <a:endParaRPr b="1" lang="en-US" sz="2000" spc="-1" strike="noStrike">
              <a:solidFill>
                <a:srgbClr val="000000"/>
              </a:solidFill>
              <a:latin typeface="Arial"/>
            </a:endParaRPr>
          </a:p>
        </p:txBody>
      </p:sp>
      <p:pic>
        <p:nvPicPr>
          <p:cNvPr id="426" name="Picture 4" descr=""/>
          <p:cNvPicPr/>
          <p:nvPr/>
        </p:nvPicPr>
        <p:blipFill>
          <a:blip r:embed="rId1"/>
          <a:stretch/>
        </p:blipFill>
        <p:spPr>
          <a:xfrm>
            <a:off x="7270200" y="2247480"/>
            <a:ext cx="2057040" cy="914040"/>
          </a:xfrm>
          <a:prstGeom prst="rect">
            <a:avLst/>
          </a:prstGeom>
          <a:ln w="0">
            <a:noFill/>
          </a:ln>
        </p:spPr>
      </p:pic>
      <p:pic>
        <p:nvPicPr>
          <p:cNvPr id="427" name="Picture 5" descr=""/>
          <p:cNvPicPr/>
          <p:nvPr/>
        </p:nvPicPr>
        <p:blipFill>
          <a:blip r:embed="rId2"/>
          <a:stretch/>
        </p:blipFill>
        <p:spPr>
          <a:xfrm flipH="1">
            <a:off x="10683360" y="5107320"/>
            <a:ext cx="898920" cy="1737000"/>
          </a:xfrm>
          <a:prstGeom prst="rect">
            <a:avLst/>
          </a:prstGeom>
          <a:ln w="0">
            <a:noFill/>
          </a:ln>
        </p:spPr>
      </p:pic>
      <p:sp>
        <p:nvSpPr>
          <p:cNvPr id="4" name="PlaceHolder 3"/>
          <p:cNvSpPr>
            <a:spLocks noGrp="1"/>
          </p:cNvSpPr>
          <p:nvPr>
            <p:ph type="sldNum" idx="6"/>
          </p:nvPr>
        </p:nvSpPr>
        <p:spPr/>
        <p:txBody>
          <a:bodyPr/>
          <a:p>
            <a:fld id="{4028E02F-69E2-4C28-95D6-EDE40B3E0639}" type="slidenum">
              <a:t>29</a:t>
            </a:fld>
          </a:p>
        </p:txBody>
      </p:sp>
    </p:spTree>
  </p:cSld>
  <mc:AlternateContent>
    <mc:Choice Requires="p14">
      <p:transition spd="slow" p14:dur="2000"/>
    </mc:Choice>
    <mc:Fallback>
      <p:transition spd="slow"/>
    </mc:Fallback>
  </mc:AlternateContent>
  <p:timing>
    <p:tnLst>
      <p:par>
        <p:cTn id="537" dur="indefinite" restart="never" nodeType="tmRoot">
          <p:childTnLst>
            <p:seq>
              <p:cTn id="538" dur="indefinite" nodeType="mainSeq">
                <p:childTnLst>
                  <p:par>
                    <p:cTn id="539" fill="hold">
                      <p:stCondLst>
                        <p:cond delay="indefinite"/>
                      </p:stCondLst>
                      <p:childTnLst>
                        <p:par>
                          <p:cTn id="540" fill="hold">
                            <p:stCondLst>
                              <p:cond delay="0"/>
                            </p:stCondLst>
                            <p:childTnLst>
                              <p:par>
                                <p:cTn id="541" nodeType="clickEffect" fill="hold" presetClass="entr" presetID="1">
                                  <p:stCondLst>
                                    <p:cond delay="0"/>
                                  </p:stCondLst>
                                  <p:childTnLst>
                                    <p:set>
                                      <p:cBhvr>
                                        <p:cTn id="542" dur="1" fill="hold">
                                          <p:stCondLst>
                                            <p:cond delay="0"/>
                                          </p:stCondLst>
                                        </p:cTn>
                                        <p:tgtEl>
                                          <p:spTgt spid="425">
                                            <p:txEl>
                                              <p:pRg st="0" end="0"/>
                                            </p:txEl>
                                          </p:spTgt>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425">
                                            <p:txEl>
                                              <p:pRg st="1" end="1"/>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425">
                                            <p:txEl>
                                              <p:pRg st="2" end="2"/>
                                            </p:txEl>
                                          </p:spTgt>
                                        </p:tgtEl>
                                        <p:attrNameLst>
                                          <p:attrName>style.visibility</p:attrName>
                                        </p:attrNameLst>
                                      </p:cBhvr>
                                      <p:to>
                                        <p:strVal val="visible"/>
                                      </p:to>
                                    </p:set>
                                  </p:childTnLst>
                                </p:cTn>
                              </p:par>
                              <p:par>
                                <p:cTn id="551" nodeType="withEffect" fill="hold" presetClass="entr" presetID="1">
                                  <p:stCondLst>
                                    <p:cond delay="0"/>
                                  </p:stCondLst>
                                  <p:childTnLst>
                                    <p:set>
                                      <p:cBhvr>
                                        <p:cTn id="552" dur="1" fill="hold">
                                          <p:stCondLst>
                                            <p:cond delay="0"/>
                                          </p:stCondLst>
                                        </p:cTn>
                                        <p:tgtEl>
                                          <p:spTgt spid="426"/>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425">
                                            <p:txEl>
                                              <p:pRg st="3" end="3"/>
                                            </p:txEl>
                                          </p:spTgt>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425">
                                            <p:txEl>
                                              <p:pRg st="4" end="4"/>
                                            </p:txEl>
                                          </p:spTgt>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425">
                                            <p:txEl>
                                              <p:pRg st="5" end="5"/>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425">
                                            <p:txEl>
                                              <p:pRg st="6" end="6"/>
                                            </p:txEl>
                                          </p:spTgt>
                                        </p:tgtEl>
                                        <p:attrNameLst>
                                          <p:attrName>style.visibility</p:attrName>
                                        </p:attrNameLst>
                                      </p:cBhvr>
                                      <p:to>
                                        <p:strVal val="visible"/>
                                      </p:to>
                                    </p:set>
                                  </p:childTnLst>
                                </p:cTn>
                              </p:par>
                              <p:par>
                                <p:cTn id="569" nodeType="withEffect" fill="hold" presetClass="entr" presetID="1">
                                  <p:stCondLst>
                                    <p:cond delay="0"/>
                                  </p:stCondLst>
                                  <p:childTnLst>
                                    <p:set>
                                      <p:cBhvr>
                                        <p:cTn id="570" dur="1" fill="hold">
                                          <p:stCondLst>
                                            <p:cond delay="0"/>
                                          </p:stCondLst>
                                        </p:cTn>
                                        <p:tgtEl>
                                          <p:spTgt spid="427"/>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425">
                                            <p:txEl>
                                              <p:pRg st="7" end="7"/>
                                            </p:txEl>
                                          </p:spTgt>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nodeType="clickEffect" fill="hold" presetClass="entr" presetID="1">
                                  <p:stCondLst>
                                    <p:cond delay="0"/>
                                  </p:stCondLst>
                                  <p:childTnLst>
                                    <p:set>
                                      <p:cBhvr>
                                        <p:cTn id="578" dur="1" fill="hold">
                                          <p:stCondLst>
                                            <p:cond delay="0"/>
                                          </p:stCondLst>
                                        </p:cTn>
                                        <p:tgtEl>
                                          <p:spTgt spid="42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Exploratory Data Analysis</a:t>
            </a:r>
            <a:endParaRPr b="0" lang="en-US" sz="3600" spc="-1" strike="noStrike">
              <a:solidFill>
                <a:srgbClr val="000000"/>
              </a:solidFill>
              <a:latin typeface="Arial"/>
            </a:endParaRPr>
          </a:p>
        </p:txBody>
      </p:sp>
      <p:sp>
        <p:nvSpPr>
          <p:cNvPr id="256"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Seen so far: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Manipulations that prepare datasets into tidy form</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Join tables and compute summaries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Form relationships between different entities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EDA</a:t>
            </a:r>
            <a:r>
              <a:rPr b="1" lang="en-US" sz="2000" spc="-1" strike="noStrike">
                <a:solidFill>
                  <a:srgbClr val="000000"/>
                </a:solidFill>
                <a:latin typeface="Arial"/>
              </a:rPr>
              <a:t> is the last step before Big Time Statistics and ML™:</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Want to quickly “get a feel” for the data through summary statistics, visualization, et cetera</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Spot nuances like skew, how distributed the data is, trends, how pairs of variables interact, problems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Suggests which Stats/ML assumptions to make and approaches to take </a:t>
            </a:r>
            <a:endParaRPr b="1" lang="en-US" sz="2000" spc="-1" strike="noStrike">
              <a:solidFill>
                <a:srgbClr val="000000"/>
              </a:solidFill>
              <a:latin typeface="Arial"/>
            </a:endParaRPr>
          </a:p>
        </p:txBody>
      </p:sp>
      <p:pic>
        <p:nvPicPr>
          <p:cNvPr id="257" name="Picture 4" descr=""/>
          <p:cNvPicPr/>
          <p:nvPr/>
        </p:nvPicPr>
        <p:blipFill>
          <a:blip r:embed="rId1"/>
          <a:stretch/>
        </p:blipFill>
        <p:spPr>
          <a:xfrm>
            <a:off x="8492040" y="381600"/>
            <a:ext cx="1287720" cy="2480400"/>
          </a:xfrm>
          <a:prstGeom prst="rect">
            <a:avLst/>
          </a:prstGeom>
          <a:ln w="0">
            <a:noFill/>
          </a:ln>
        </p:spPr>
      </p:pic>
      <p:sp>
        <p:nvSpPr>
          <p:cNvPr id="4" name="PlaceHolder 3"/>
          <p:cNvSpPr>
            <a:spLocks noGrp="1"/>
          </p:cNvSpPr>
          <p:nvPr>
            <p:ph type="sldNum" idx="6"/>
          </p:nvPr>
        </p:nvSpPr>
        <p:spPr/>
        <p:txBody>
          <a:bodyPr/>
          <a:p>
            <a:fld id="{486AD4B2-86E3-47C1-B374-747CDE7B7BDC}" type="slidenum">
              <a:t>3</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2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2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25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5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Picture 4" descr=""/>
          <p:cNvPicPr/>
          <p:nvPr/>
        </p:nvPicPr>
        <p:blipFill>
          <a:blip r:embed="rId1"/>
          <a:stretch/>
        </p:blipFill>
        <p:spPr>
          <a:xfrm>
            <a:off x="1151280" y="-18720"/>
            <a:ext cx="9889200" cy="6876360"/>
          </a:xfrm>
          <a:prstGeom prst="rect">
            <a:avLst/>
          </a:prstGeom>
          <a:ln w="0">
            <a:noFill/>
          </a:ln>
        </p:spPr>
      </p:pic>
      <p:sp>
        <p:nvSpPr>
          <p:cNvPr id="2" name="PlaceHolder 1"/>
          <p:cNvSpPr>
            <a:spLocks noGrp="1"/>
          </p:cNvSpPr>
          <p:nvPr>
            <p:ph type="sldNum" idx="12"/>
          </p:nvPr>
        </p:nvSpPr>
        <p:spPr/>
        <p:txBody>
          <a:bodyPr/>
          <a:p>
            <a:fld id="{9EC38F87-FA04-46B6-B309-094FC580932E}"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Using “standard deviations from the mean” as a unit</a:t>
            </a:r>
            <a:endParaRPr b="0" lang="en-US" sz="3600" spc="-1" strike="noStrike">
              <a:solidFill>
                <a:srgbClr val="000000"/>
              </a:solidFill>
              <a:latin typeface="Arial"/>
            </a:endParaRPr>
          </a:p>
        </p:txBody>
      </p:sp>
      <p:graphicFrame>
        <p:nvGraphicFramePr>
          <p:cNvPr id="430" name="Content Placeholder 4"/>
          <p:cNvGraphicFramePr/>
          <p:nvPr/>
        </p:nvGraphicFramePr>
        <p:xfrm>
          <a:off x="609480" y="1752480"/>
          <a:ext cx="10159560" cy="4373280"/>
        </p:xfrm>
        <a:graphic>
          <a:graphicData uri="http://schemas.openxmlformats.org/drawingml/2006/table">
            <a:tbl>
              <a:tblPr/>
              <a:tblGrid>
                <a:gridCol w="1720440"/>
                <a:gridCol w="2287440"/>
                <a:gridCol w="6151680"/>
              </a:tblGrid>
              <a:tr h="394200">
                <a:tc>
                  <a:txBody>
                    <a:bodyPr lIns="27000" rIns="27000" tIns="27000" bIns="27000" anchor="b">
                      <a:noAutofit/>
                    </a:bodyPr>
                    <a:p>
                      <a:pPr>
                        <a:lnSpc>
                          <a:spcPct val="100000"/>
                        </a:lnSpc>
                        <a:buNone/>
                      </a:pPr>
                      <a:r>
                        <a:rPr b="1" lang="en-US" sz="2400" spc="-1" strike="noStrike">
                          <a:solidFill>
                            <a:srgbClr val="ffffff"/>
                          </a:solidFill>
                          <a:latin typeface="Arial"/>
                        </a:rPr>
                        <a:t>SDs</a:t>
                      </a:r>
                      <a:endParaRPr b="0" lang="en-US" sz="2400" spc="-1" strike="noStrike">
                        <a:latin typeface="Arial"/>
                      </a:endParaRPr>
                    </a:p>
                  </a:txBody>
                  <a:tcPr anchor="b" marL="27000" marR="2700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7000" rIns="27000" tIns="27000" bIns="27000" anchor="b">
                      <a:noAutofit/>
                    </a:bodyPr>
                    <a:p>
                      <a:pPr>
                        <a:lnSpc>
                          <a:spcPct val="100000"/>
                        </a:lnSpc>
                        <a:buNone/>
                      </a:pPr>
                      <a:r>
                        <a:rPr b="1" lang="en-US" sz="2400" spc="-1" strike="noStrike">
                          <a:solidFill>
                            <a:srgbClr val="ffffff"/>
                          </a:solidFill>
                          <a:latin typeface="Arial"/>
                        </a:rPr>
                        <a:t>Proportion</a:t>
                      </a:r>
                      <a:endParaRPr b="0" lang="en-US" sz="2400" spc="-1" strike="noStrike">
                        <a:latin typeface="Arial"/>
                      </a:endParaRPr>
                    </a:p>
                  </a:txBody>
                  <a:tcPr anchor="b" marL="27000" marR="2700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7000" rIns="27000" tIns="27000" bIns="27000" anchor="b">
                      <a:noAutofit/>
                    </a:bodyPr>
                    <a:p>
                      <a:pPr>
                        <a:lnSpc>
                          <a:spcPct val="100000"/>
                        </a:lnSpc>
                        <a:buNone/>
                      </a:pPr>
                      <a:r>
                        <a:rPr b="1" lang="en-US" sz="2400" spc="-1" strike="noStrike">
                          <a:solidFill>
                            <a:srgbClr val="ffffff"/>
                          </a:solidFill>
                          <a:latin typeface="Arial"/>
                        </a:rPr>
                        <a:t>Interpretation</a:t>
                      </a:r>
                      <a:endParaRPr b="0" lang="en-US" sz="2400" spc="-1" strike="noStrike">
                        <a:latin typeface="Arial"/>
                      </a:endParaRPr>
                    </a:p>
                  </a:txBody>
                  <a:tcPr anchor="b" marL="27000" marR="2700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523800">
                <a:tc>
                  <a:txBody>
                    <a:bodyPr lIns="27000" rIns="27000" tIns="27000" bIns="27000" anchor="t">
                      <a:noAutofit/>
                    </a:bodyPr>
                    <a:p>
                      <a:pPr>
                        <a:lnSpc>
                          <a:spcPct val="100000"/>
                        </a:lnSpc>
                        <a:buNone/>
                      </a:pPr>
                      <a:r>
                        <a:rPr b="0" lang="en-US" sz="2400" spc="-1" strike="noStrike">
                          <a:solidFill>
                            <a:srgbClr val="000000"/>
                          </a:solidFill>
                          <a:latin typeface="Arial"/>
                        </a:rPr>
                        <a:t>1</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it-IT" sz="2400" spc="-1" strike="noStrike">
                          <a:solidFill>
                            <a:srgbClr val="000000"/>
                          </a:solidFill>
                          <a:latin typeface="Arial"/>
                        </a:rPr>
                        <a:t>0.68</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68% of the data is within ± 1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r h="523800">
                <a:tc>
                  <a:txBody>
                    <a:bodyPr lIns="27000" rIns="27000" tIns="27000" bIns="27000" anchor="t">
                      <a:noAutofit/>
                    </a:bodyPr>
                    <a:p>
                      <a:pPr>
                        <a:lnSpc>
                          <a:spcPct val="100000"/>
                        </a:lnSpc>
                        <a:buNone/>
                      </a:pPr>
                      <a:r>
                        <a:rPr b="0" lang="is-IS" sz="2400" spc="-1" strike="noStrike">
                          <a:solidFill>
                            <a:srgbClr val="000000"/>
                          </a:solidFill>
                          <a:latin typeface="Arial"/>
                        </a:rPr>
                        <a:t>2</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nb-NO" sz="2400" spc="-1" strike="noStrike">
                          <a:solidFill>
                            <a:srgbClr val="000000"/>
                          </a:solidFill>
                          <a:latin typeface="Arial"/>
                        </a:rPr>
                        <a:t>0.95</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95% of the data is within ± 2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r h="758880">
                <a:tc>
                  <a:txBody>
                    <a:bodyPr lIns="27000" rIns="27000" tIns="27000" bIns="27000" anchor="t">
                      <a:noAutofit/>
                    </a:bodyPr>
                    <a:p>
                      <a:pPr>
                        <a:lnSpc>
                          <a:spcPct val="100000"/>
                        </a:lnSpc>
                        <a:buNone/>
                      </a:pPr>
                      <a:r>
                        <a:rPr b="0" lang="en-US" sz="2400" spc="-1" strike="noStrike">
                          <a:solidFill>
                            <a:srgbClr val="000000"/>
                          </a:solidFill>
                          <a:latin typeface="Arial"/>
                        </a:rPr>
                        <a:t>3</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nb-NO" sz="2400" spc="-1" strike="noStrike">
                          <a:solidFill>
                            <a:srgbClr val="000000"/>
                          </a:solidFill>
                          <a:latin typeface="Arial"/>
                        </a:rPr>
                        <a:t>0.9973</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99.73% of the data is within ± 3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r h="758880">
                <a:tc>
                  <a:txBody>
                    <a:bodyPr lIns="27000" rIns="27000" tIns="27000" bIns="27000" anchor="t">
                      <a:noAutofit/>
                    </a:bodyPr>
                    <a:p>
                      <a:pPr>
                        <a:lnSpc>
                          <a:spcPct val="100000"/>
                        </a:lnSpc>
                        <a:buNone/>
                      </a:pPr>
                      <a:r>
                        <a:rPr b="0" lang="en-US" sz="2400" spc="-1" strike="noStrike">
                          <a:solidFill>
                            <a:srgbClr val="000000"/>
                          </a:solidFill>
                          <a:latin typeface="Arial"/>
                        </a:rPr>
                        <a:t>4</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nb-NO" sz="2400" spc="-1" strike="noStrike">
                          <a:solidFill>
                            <a:srgbClr val="000000"/>
                          </a:solidFill>
                          <a:latin typeface="Arial"/>
                        </a:rPr>
                        <a:t>0.999937</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99.9937% of the data is within ± 4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r h="758880">
                <a:tc>
                  <a:txBody>
                    <a:bodyPr lIns="27000" rIns="27000" tIns="27000" bIns="27000" anchor="t">
                      <a:noAutofit/>
                    </a:bodyPr>
                    <a:p>
                      <a:pPr>
                        <a:lnSpc>
                          <a:spcPct val="100000"/>
                        </a:lnSpc>
                        <a:buNone/>
                      </a:pPr>
                      <a:r>
                        <a:rPr b="0" lang="en-US" sz="2400" spc="-1" strike="noStrike">
                          <a:solidFill>
                            <a:srgbClr val="000000"/>
                          </a:solidFill>
                          <a:latin typeface="Arial"/>
                        </a:rPr>
                        <a:t>5</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it-IT" sz="2400" spc="-1" strike="noStrike">
                          <a:solidFill>
                            <a:srgbClr val="000000"/>
                          </a:solidFill>
                          <a:latin typeface="Arial"/>
                        </a:rPr>
                        <a:t>0.9999994</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99.999943% of the data is within ± 5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r h="758880">
                <a:tc>
                  <a:txBody>
                    <a:bodyPr lIns="27000" rIns="27000" tIns="27000" bIns="27000" anchor="t">
                      <a:noAutofit/>
                    </a:bodyPr>
                    <a:p>
                      <a:pPr>
                        <a:lnSpc>
                          <a:spcPct val="100000"/>
                        </a:lnSpc>
                        <a:buNone/>
                      </a:pPr>
                      <a:r>
                        <a:rPr b="0" lang="en-US" sz="2400" spc="-1" strike="noStrike">
                          <a:solidFill>
                            <a:srgbClr val="000000"/>
                          </a:solidFill>
                          <a:latin typeface="Arial"/>
                        </a:rPr>
                        <a:t>6</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1</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c>
                  <a:txBody>
                    <a:bodyPr lIns="27000" rIns="27000" tIns="27000" bIns="27000" anchor="t">
                      <a:noAutofit/>
                    </a:bodyPr>
                    <a:p>
                      <a:pPr>
                        <a:lnSpc>
                          <a:spcPct val="100000"/>
                        </a:lnSpc>
                        <a:buNone/>
                      </a:pPr>
                      <a:r>
                        <a:rPr b="0" lang="en-US" sz="2400" spc="-1" strike="noStrike">
                          <a:solidFill>
                            <a:srgbClr val="000000"/>
                          </a:solidFill>
                          <a:latin typeface="Arial"/>
                        </a:rPr>
                        <a:t>99.9999998% of the data is within ± 6 sds</a:t>
                      </a:r>
                      <a:endParaRPr b="0" lang="en-US" sz="2400" spc="-1" strike="noStrike">
                        <a:latin typeface="Arial"/>
                      </a:endParaRPr>
                    </a:p>
                  </a:txBody>
                  <a:tcPr anchor="t" marL="27000" marR="2700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3" name="PlaceHolder 2"/>
          <p:cNvSpPr>
            <a:spLocks noGrp="1"/>
          </p:cNvSpPr>
          <p:nvPr>
            <p:ph type="sldNum" idx="6"/>
          </p:nvPr>
        </p:nvSpPr>
        <p:spPr/>
        <p:txBody>
          <a:bodyPr/>
          <a:p>
            <a:fld id="{FAB59BD3-BFFC-4B6C-A2E8-868123C3CD89}" type="slidenum">
              <a:t>31</a:t>
            </a:fld>
          </a:p>
        </p:txBody>
      </p:sp>
    </p:spTree>
  </p:cSld>
  <mc:AlternateContent>
    <mc:Choice Requires="p14">
      <p:transition spd="slow" p14:dur="2000"/>
    </mc:Choice>
    <mc:Fallback>
      <p:transition spd="slow"/>
    </mc:Fallback>
  </mc:AlternateContent>
  <p:timing>
    <p:tnLst>
      <p:par>
        <p:cTn id="579" dur="indefinite" restart="never" nodeType="tmRoot">
          <p:childTnLst>
            <p:seq>
              <p:cTn id="580" dur="indefinite" nodeType="mainSeq">
                <p:childTnLst>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Picture 4" descr=""/>
          <p:cNvPicPr/>
          <p:nvPr/>
        </p:nvPicPr>
        <p:blipFill>
          <a:blip r:embed="rId1"/>
          <a:stretch/>
        </p:blipFill>
        <p:spPr>
          <a:xfrm>
            <a:off x="4270680" y="-339480"/>
            <a:ext cx="7721280" cy="7536240"/>
          </a:xfrm>
          <a:prstGeom prst="rect">
            <a:avLst/>
          </a:prstGeom>
          <a:ln w="0">
            <a:noFill/>
          </a:ln>
        </p:spPr>
      </p:pic>
      <p:sp>
        <p:nvSpPr>
          <p:cNvPr id="43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Pairs of data Points?</a:t>
            </a:r>
            <a:endParaRPr b="0" lang="en-US" sz="3600" spc="-1" strike="noStrike">
              <a:solidFill>
                <a:srgbClr val="000000"/>
              </a:solidFill>
              <a:latin typeface="Arial"/>
            </a:endParaRPr>
          </a:p>
        </p:txBody>
      </p:sp>
      <p:sp>
        <p:nvSpPr>
          <p:cNvPr id="3" name="PlaceHolder 2"/>
          <p:cNvSpPr>
            <a:spLocks noGrp="1"/>
          </p:cNvSpPr>
          <p:nvPr>
            <p:ph type="sldNum" idx="9"/>
          </p:nvPr>
        </p:nvSpPr>
        <p:spPr/>
        <p:txBody>
          <a:bodyPr/>
          <a:p>
            <a:fld id="{BD96526A-97C6-461F-84D8-015EEA7895F8}"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a:t>
            </a:r>
            <a:endParaRPr b="0" lang="en-US" sz="3600" spc="-1" strike="noStrike">
              <a:solidFill>
                <a:srgbClr val="000000"/>
              </a:solidFill>
              <a:latin typeface="Arial"/>
            </a:endParaRPr>
          </a:p>
        </p:txBody>
      </p:sp>
      <p:sp>
        <p:nvSpPr>
          <p:cNvPr id="43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Variables Y and X vary together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Causality vs. correlation:  Does movement in X “cause” movement in Y in some metaphysical sense?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Correlation</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Simultaneous movement through a statistical relationship</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Simultaneous variation “induced” by the variation of a common third effect</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8754F68D-ACC9-4687-8760-772F4A0CA0CF}" type="slidenum">
              <a:t>33</a:t>
            </a:fld>
          </a:p>
        </p:txBody>
      </p:sp>
    </p:spTree>
  </p:cSld>
  <mc:AlternateContent>
    <mc:Choice Requires="p14">
      <p:transition spd="slow" p14:dur="2000"/>
    </mc:Choice>
    <mc:Fallback>
      <p:transition spd="slow"/>
    </mc:Fallback>
  </mc:AlternateContent>
  <p:timing>
    <p:tnLst>
      <p:par>
        <p:cTn id="585" dur="indefinite" restart="never" nodeType="tmRoot">
          <p:childTnLst>
            <p:seq>
              <p:cTn id="586" dur="indefinite" nodeType="mainSeq">
                <p:childTnLst>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434">
                                            <p:txEl>
                                              <p:pRg st="0" end="0"/>
                                            </p:txEl>
                                          </p:spTgt>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nodeType="clickEffect" fill="hold" presetClass="entr" presetID="1">
                                  <p:stCondLst>
                                    <p:cond delay="0"/>
                                  </p:stCondLst>
                                  <p:childTnLst>
                                    <p:set>
                                      <p:cBhvr>
                                        <p:cTn id="594" dur="1" fill="hold">
                                          <p:stCondLst>
                                            <p:cond delay="0"/>
                                          </p:stCondLst>
                                        </p:cTn>
                                        <p:tgtEl>
                                          <p:spTgt spid="434">
                                            <p:txEl>
                                              <p:pRg st="1" end="1"/>
                                            </p:txEl>
                                          </p:spTgt>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nodeType="clickEffect" fill="hold" presetClass="entr" presetID="1">
                                  <p:stCondLst>
                                    <p:cond delay="0"/>
                                  </p:stCondLst>
                                  <p:childTnLst>
                                    <p:set>
                                      <p:cBhvr>
                                        <p:cTn id="598" dur="1" fill="hold">
                                          <p:stCondLst>
                                            <p:cond delay="0"/>
                                          </p:stCondLst>
                                        </p:cTn>
                                        <p:tgtEl>
                                          <p:spTgt spid="434">
                                            <p:txEl>
                                              <p:pRg st="2" end="2"/>
                                            </p:txEl>
                                          </p:spTgt>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
                                  <p:stCondLst>
                                    <p:cond delay="0"/>
                                  </p:stCondLst>
                                  <p:childTnLst>
                                    <p:set>
                                      <p:cBhvr>
                                        <p:cTn id="602" dur="1" fill="hold">
                                          <p:stCondLst>
                                            <p:cond delay="0"/>
                                          </p:stCondLst>
                                        </p:cTn>
                                        <p:tgtEl>
                                          <p:spTgt spid="434">
                                            <p:txEl>
                                              <p:pRg st="3" end="3"/>
                                            </p:txEl>
                                          </p:spTgt>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nodeType="clickEffect" fill="hold" presetClass="entr" presetID="1">
                                  <p:stCondLst>
                                    <p:cond delay="0"/>
                                  </p:stCondLst>
                                  <p:childTnLst>
                                    <p:set>
                                      <p:cBhvr>
                                        <p:cTn id="606" dur="1" fill="hold">
                                          <p:stCondLst>
                                            <p:cond delay="0"/>
                                          </p:stCondLst>
                                        </p:cTn>
                                        <p:tgtEl>
                                          <p:spTgt spid="43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House Prices &amp; Per Capita Income</a:t>
            </a:r>
            <a:endParaRPr b="0" lang="en-US" sz="3600" spc="-1" strike="noStrike">
              <a:solidFill>
                <a:srgbClr val="000000"/>
              </a:solidFill>
              <a:latin typeface="Arial"/>
            </a:endParaRPr>
          </a:p>
        </p:txBody>
      </p:sp>
      <p:grpSp>
        <p:nvGrpSpPr>
          <p:cNvPr id="436" name="Group 1"/>
          <p:cNvGrpSpPr/>
          <p:nvPr/>
        </p:nvGrpSpPr>
        <p:grpSpPr>
          <a:xfrm>
            <a:off x="2292480" y="1828800"/>
            <a:ext cx="7389360" cy="3962160"/>
            <a:chOff x="2292480" y="1828800"/>
            <a:chExt cx="7389360" cy="3962160"/>
          </a:xfrm>
        </p:grpSpPr>
        <p:graphicFrame>
          <p:nvGraphicFramePr>
            <p:cNvPr id="437" name="Object 3"/>
            <p:cNvGraphicFramePr/>
            <p:nvPr/>
          </p:nvGraphicFramePr>
          <p:xfrm>
            <a:off x="2292480" y="1828800"/>
            <a:ext cx="2355480" cy="3962160"/>
          </p:xfrm>
          <a:graphic>
            <a:graphicData uri="http://schemas.openxmlformats.org/presentationml/2006/ole">
              <p:oleObj progId="PBrush" r:id="rId1" spid="">
                <p:embed/>
                <p:pic>
                  <p:nvPicPr>
                    <p:cNvPr id="438" name="Object 3" descr=""/>
                    <p:cNvPicPr/>
                    <p:nvPr/>
                  </p:nvPicPr>
                  <p:blipFill>
                    <a:blip r:embed="rId2"/>
                    <a:stretch/>
                  </p:blipFill>
                  <p:spPr>
                    <a:xfrm>
                      <a:off x="2292480" y="1828800"/>
                      <a:ext cx="2355480" cy="3962160"/>
                    </a:xfrm>
                    <a:prstGeom prst="rect">
                      <a:avLst/>
                    </a:prstGeom>
                    <a:ln w="0">
                      <a:noFill/>
                    </a:ln>
                  </p:spPr>
                </p:pic>
              </p:oleObj>
            </a:graphicData>
          </a:graphic>
        </p:graphicFrame>
        <p:graphicFrame>
          <p:nvGraphicFramePr>
            <p:cNvPr id="439" name="Object 4"/>
            <p:cNvGraphicFramePr/>
            <p:nvPr/>
          </p:nvGraphicFramePr>
          <p:xfrm>
            <a:off x="7315200" y="1828800"/>
            <a:ext cx="2366640" cy="3962160"/>
          </p:xfrm>
          <a:graphic>
            <a:graphicData uri="http://schemas.openxmlformats.org/presentationml/2006/ole">
              <p:oleObj progId="PBrush" r:id="rId3" spid="">
                <p:embed/>
                <p:pic>
                  <p:nvPicPr>
                    <p:cNvPr id="440" name="Object 4" descr=""/>
                    <p:cNvPicPr/>
                    <p:nvPr/>
                  </p:nvPicPr>
                  <p:blipFill>
                    <a:blip r:embed="rId4"/>
                    <a:stretch/>
                  </p:blipFill>
                  <p:spPr>
                    <a:xfrm>
                      <a:off x="7315200" y="1828800"/>
                      <a:ext cx="2366640" cy="3962160"/>
                    </a:xfrm>
                    <a:prstGeom prst="rect">
                      <a:avLst/>
                    </a:prstGeom>
                    <a:ln w="0">
                      <a:noFill/>
                    </a:ln>
                  </p:spPr>
                </p:pic>
              </p:oleObj>
            </a:graphicData>
          </a:graphic>
        </p:graphicFrame>
        <p:graphicFrame>
          <p:nvGraphicFramePr>
            <p:cNvPr id="441" name="Object 5"/>
            <p:cNvGraphicFramePr/>
            <p:nvPr/>
          </p:nvGraphicFramePr>
          <p:xfrm>
            <a:off x="4802040" y="1828800"/>
            <a:ext cx="2360160" cy="3962160"/>
          </p:xfrm>
          <a:graphic>
            <a:graphicData uri="http://schemas.openxmlformats.org/presentationml/2006/ole">
              <p:oleObj progId="PBrush" r:id="rId5" spid="">
                <p:embed/>
                <p:pic>
                  <p:nvPicPr>
                    <p:cNvPr id="442" name="Object 5" descr=""/>
                    <p:cNvPicPr/>
                    <p:nvPr/>
                  </p:nvPicPr>
                  <p:blipFill>
                    <a:blip r:embed="rId6"/>
                    <a:stretch/>
                  </p:blipFill>
                  <p:spPr>
                    <a:xfrm>
                      <a:off x="4802040" y="1828800"/>
                      <a:ext cx="2360160" cy="3962160"/>
                    </a:xfrm>
                    <a:prstGeom prst="rect">
                      <a:avLst/>
                    </a:prstGeom>
                    <a:ln w="0">
                      <a:noFill/>
                    </a:ln>
                  </p:spPr>
                </p:pic>
              </p:oleObj>
            </a:graphicData>
          </a:graphic>
        </p:graphicFrame>
      </p:grpSp>
      <p:sp>
        <p:nvSpPr>
          <p:cNvPr id="443" name="Line 6"/>
          <p:cNvSpPr/>
          <p:nvPr/>
        </p:nvSpPr>
        <p:spPr>
          <a:xfrm>
            <a:off x="4724280" y="1809720"/>
            <a:ext cx="360" cy="3962160"/>
          </a:xfrm>
          <a:prstGeom prst="line">
            <a:avLst/>
          </a:prstGeom>
          <a:ln w="28575">
            <a:solidFill>
              <a:srgbClr val="000000"/>
            </a:solidFill>
            <a:round/>
          </a:ln>
        </p:spPr>
        <p:style>
          <a:lnRef idx="0"/>
          <a:fillRef idx="0"/>
          <a:effectRef idx="0"/>
          <a:fontRef idx="minor"/>
        </p:style>
      </p:sp>
      <p:sp>
        <p:nvSpPr>
          <p:cNvPr id="444" name="Line 7"/>
          <p:cNvSpPr/>
          <p:nvPr/>
        </p:nvSpPr>
        <p:spPr>
          <a:xfrm>
            <a:off x="7229160" y="1828800"/>
            <a:ext cx="360" cy="3962160"/>
          </a:xfrm>
          <a:prstGeom prst="line">
            <a:avLst/>
          </a:prstGeom>
          <a:ln w="28575">
            <a:solidFill>
              <a:srgbClr val="000000"/>
            </a:solidFill>
            <a:round/>
          </a:ln>
        </p:spPr>
        <p:style>
          <a:lnRef idx="0"/>
          <a:fillRef idx="0"/>
          <a:effectRef idx="0"/>
          <a:fontRef idx="minor"/>
        </p:style>
      </p:sp>
      <p:sp>
        <p:nvSpPr>
          <p:cNvPr id="445" name="Line 8"/>
          <p:cNvSpPr/>
          <p:nvPr/>
        </p:nvSpPr>
        <p:spPr>
          <a:xfrm>
            <a:off x="9677160" y="1828800"/>
            <a:ext cx="360" cy="3962160"/>
          </a:xfrm>
          <a:prstGeom prst="line">
            <a:avLst/>
          </a:prstGeom>
          <a:ln w="3175">
            <a:solidFill>
              <a:srgbClr val="969696"/>
            </a:solidFill>
            <a:round/>
          </a:ln>
        </p:spPr>
        <p:style>
          <a:lnRef idx="0"/>
          <a:fillRef idx="0"/>
          <a:effectRef idx="0"/>
          <a:fontRef idx="minor"/>
        </p:style>
      </p:sp>
      <p:sp>
        <p:nvSpPr>
          <p:cNvPr id="446" name="Line 9"/>
          <p:cNvSpPr/>
          <p:nvPr/>
        </p:nvSpPr>
        <p:spPr>
          <a:xfrm>
            <a:off x="7162560" y="1828800"/>
            <a:ext cx="360" cy="3962160"/>
          </a:xfrm>
          <a:prstGeom prst="line">
            <a:avLst/>
          </a:prstGeom>
          <a:ln w="3175">
            <a:solidFill>
              <a:srgbClr val="969696"/>
            </a:solidFill>
            <a:round/>
          </a:ln>
        </p:spPr>
        <p:style>
          <a:lnRef idx="0"/>
          <a:fillRef idx="0"/>
          <a:effectRef idx="0"/>
          <a:fontRef idx="minor"/>
        </p:style>
      </p:sp>
      <p:sp>
        <p:nvSpPr>
          <p:cNvPr id="447" name="Line 10"/>
          <p:cNvSpPr/>
          <p:nvPr/>
        </p:nvSpPr>
        <p:spPr>
          <a:xfrm>
            <a:off x="4657680" y="1828800"/>
            <a:ext cx="360" cy="3962160"/>
          </a:xfrm>
          <a:prstGeom prst="line">
            <a:avLst/>
          </a:prstGeom>
          <a:ln w="3175">
            <a:solidFill>
              <a:srgbClr val="969696"/>
            </a:solidFill>
            <a:round/>
          </a:ln>
        </p:spPr>
        <p:style>
          <a:lnRef idx="0"/>
          <a:fillRef idx="0"/>
          <a:effectRef idx="0"/>
          <a:fontRef idx="minor"/>
        </p:style>
      </p:sp>
      <p:pic>
        <p:nvPicPr>
          <p:cNvPr id="448" name="" descr=""/>
          <p:cNvPicPr/>
          <p:nvPr/>
        </p:nvPicPr>
        <p:blipFill>
          <a:blip r:embed="rId7"/>
          <a:stretch/>
        </p:blipFill>
        <p:spPr>
          <a:xfrm>
            <a:off x="2286000" y="1828800"/>
            <a:ext cx="2349360" cy="3962520"/>
          </a:xfrm>
          <a:prstGeom prst="rect">
            <a:avLst/>
          </a:prstGeom>
          <a:ln w="0">
            <a:noFill/>
          </a:ln>
        </p:spPr>
      </p:pic>
      <p:pic>
        <p:nvPicPr>
          <p:cNvPr id="449" name="" descr=""/>
          <p:cNvPicPr/>
          <p:nvPr/>
        </p:nvPicPr>
        <p:blipFill>
          <a:blip r:embed="rId8"/>
          <a:stretch/>
        </p:blipFill>
        <p:spPr>
          <a:xfrm>
            <a:off x="7315200" y="1828800"/>
            <a:ext cx="2362320" cy="3962520"/>
          </a:xfrm>
          <a:prstGeom prst="rect">
            <a:avLst/>
          </a:prstGeom>
          <a:ln w="0">
            <a:noFill/>
          </a:ln>
        </p:spPr>
      </p:pic>
      <p:pic>
        <p:nvPicPr>
          <p:cNvPr id="450" name="" descr=""/>
          <p:cNvPicPr/>
          <p:nvPr/>
        </p:nvPicPr>
        <p:blipFill>
          <a:blip r:embed="rId9"/>
          <a:stretch/>
        </p:blipFill>
        <p:spPr>
          <a:xfrm>
            <a:off x="4800600" y="1828800"/>
            <a:ext cx="2349360" cy="3962520"/>
          </a:xfrm>
          <a:prstGeom prst="rect">
            <a:avLst/>
          </a:prstGeom>
          <a:ln w="0">
            <a:noFill/>
          </a:ln>
        </p:spPr>
      </p:pic>
      <p:sp>
        <p:nvSpPr>
          <p:cNvPr id="3" name="PlaceHolder 2"/>
          <p:cNvSpPr>
            <a:spLocks noGrp="1"/>
          </p:cNvSpPr>
          <p:nvPr>
            <p:ph type="sldNum" idx="9"/>
          </p:nvPr>
        </p:nvSpPr>
        <p:spPr/>
        <p:txBody>
          <a:bodyPr/>
          <a:p>
            <a:fld id="{13295908-47D1-4547-9CE2-2472735C2305}"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Scatter Plot Suggests Positive Correlation</a:t>
            </a:r>
            <a:endParaRPr b="0" lang="en-US" sz="3600" spc="-1" strike="noStrike">
              <a:solidFill>
                <a:srgbClr val="000000"/>
              </a:solidFill>
              <a:latin typeface="Arial"/>
            </a:endParaRPr>
          </a:p>
        </p:txBody>
      </p:sp>
      <p:graphicFrame>
        <p:nvGraphicFramePr>
          <p:cNvPr id="452" name="Object 4"/>
          <p:cNvGraphicFramePr/>
          <p:nvPr/>
        </p:nvGraphicFramePr>
        <p:xfrm>
          <a:off x="2337840" y="1524240"/>
          <a:ext cx="7516080" cy="5010840"/>
        </p:xfrm>
        <a:graphic>
          <a:graphicData uri="http://schemas.openxmlformats.org/presentationml/2006/ole">
            <p:oleObj progId="MtbGraph.Document" r:id="rId1" spid="">
              <p:embed/>
              <p:pic>
                <p:nvPicPr>
                  <p:cNvPr id="453" name="Object 4" descr=""/>
                  <p:cNvPicPr/>
                  <p:nvPr/>
                </p:nvPicPr>
                <p:blipFill>
                  <a:blip r:embed="rId2"/>
                  <a:stretch/>
                </p:blipFill>
                <p:spPr>
                  <a:xfrm>
                    <a:off x="2337840" y="1524240"/>
                    <a:ext cx="7516080" cy="5010840"/>
                  </a:xfrm>
                  <a:prstGeom prst="rect">
                    <a:avLst/>
                  </a:prstGeom>
                  <a:ln w="0">
                    <a:noFill/>
                  </a:ln>
                </p:spPr>
              </p:pic>
            </p:oleObj>
          </a:graphicData>
        </a:graphic>
      </p:graphicFrame>
      <p:pic>
        <p:nvPicPr>
          <p:cNvPr id="454" name="" descr=""/>
          <p:cNvPicPr/>
          <p:nvPr/>
        </p:nvPicPr>
        <p:blipFill>
          <a:blip r:embed="rId3"/>
          <a:stretch/>
        </p:blipFill>
        <p:spPr>
          <a:xfrm>
            <a:off x="2336760" y="1523880"/>
            <a:ext cx="7505640" cy="5003640"/>
          </a:xfrm>
          <a:prstGeom prst="rect">
            <a:avLst/>
          </a:prstGeom>
          <a:ln w="0">
            <a:noFill/>
          </a:ln>
        </p:spPr>
      </p:pic>
      <p:sp>
        <p:nvSpPr>
          <p:cNvPr id="3" name="PlaceHolder 2"/>
          <p:cNvSpPr>
            <a:spLocks noGrp="1"/>
          </p:cNvSpPr>
          <p:nvPr>
            <p:ph type="sldNum" idx="9"/>
          </p:nvPr>
        </p:nvSpPr>
        <p:spPr/>
        <p:txBody>
          <a:bodyPr/>
          <a:p>
            <a:fld id="{B40315D9-4E3C-412B-92FF-D0E9E0B04958}" type="slidenum">
              <a:t>35</a:t>
            </a:fld>
          </a:p>
        </p:txBody>
      </p:sp>
    </p:spTree>
  </p:cSld>
  <mc:AlternateContent>
    <mc:Choice Requires="p14">
      <p:transition spd="slow" p14:dur="2000"/>
    </mc:Choice>
    <mc:Fallback>
      <p:transition spd="slow"/>
    </mc:Fallback>
  </mc:AlternateContent>
  <p:timing>
    <p:tnLst>
      <p:par>
        <p:cTn id="607" dur="indefinite" restart="never" nodeType="tmRoot">
          <p:childTnLst>
            <p:seq>
              <p:cTn id="608" dur="indefinite" nodeType="mainSeq">
                <p:childTnLst>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Linear Regression Measures Correlation</a:t>
            </a:r>
            <a:endParaRPr b="0" lang="en-US" sz="3600" spc="-1" strike="noStrike">
              <a:solidFill>
                <a:srgbClr val="000000"/>
              </a:solidFill>
              <a:latin typeface="Arial"/>
            </a:endParaRPr>
          </a:p>
        </p:txBody>
      </p:sp>
      <p:graphicFrame>
        <p:nvGraphicFramePr>
          <p:cNvPr id="456" name="Object 5"/>
          <p:cNvGraphicFramePr/>
          <p:nvPr/>
        </p:nvGraphicFramePr>
        <p:xfrm>
          <a:off x="3276720" y="1803240"/>
          <a:ext cx="6324120" cy="4215960"/>
        </p:xfrm>
        <a:graphic>
          <a:graphicData uri="http://schemas.openxmlformats.org/presentationml/2006/ole">
            <p:oleObj progId="MtbGraph.Document" r:id="rId1" spid="">
              <p:embed/>
              <p:pic>
                <p:nvPicPr>
                  <p:cNvPr id="457" name="Object 5" descr=""/>
                  <p:cNvPicPr/>
                  <p:nvPr/>
                </p:nvPicPr>
                <p:blipFill>
                  <a:blip r:embed="rId2"/>
                  <a:stretch/>
                </p:blipFill>
                <p:spPr>
                  <a:xfrm>
                    <a:off x="3276720" y="1803240"/>
                    <a:ext cx="6324120" cy="4215960"/>
                  </a:xfrm>
                  <a:prstGeom prst="rect">
                    <a:avLst/>
                  </a:prstGeom>
                  <a:ln w="0">
                    <a:noFill/>
                  </a:ln>
                </p:spPr>
              </p:pic>
            </p:oleObj>
          </a:graphicData>
        </a:graphic>
      </p:graphicFrame>
      <p:sp>
        <p:nvSpPr>
          <p:cNvPr id="458" name="Text Box 6"/>
          <p:cNvSpPr/>
          <p:nvPr/>
        </p:nvSpPr>
        <p:spPr>
          <a:xfrm>
            <a:off x="4724280" y="2566080"/>
            <a:ext cx="3885840" cy="303480"/>
          </a:xfrm>
          <a:prstGeom prst="rect">
            <a:avLst/>
          </a:prstGeom>
          <a:noFill/>
          <a:ln w="6350">
            <a:solidFill>
              <a:srgbClr val="000000"/>
            </a:solidFill>
            <a:miter/>
          </a:ln>
        </p:spPr>
        <p:style>
          <a:lnRef idx="0"/>
          <a:fillRef idx="0"/>
          <a:effectRef idx="0"/>
          <a:fontRef idx="minor"/>
        </p:style>
        <p:txBody>
          <a:bodyPr lIns="90000" rIns="90000" tIns="45000" bIns="45000" anchor="t">
            <a:spAutoFit/>
          </a:bodyPr>
          <a:p>
            <a:pPr>
              <a:lnSpc>
                <a:spcPct val="100000"/>
              </a:lnSpc>
              <a:spcBef>
                <a:spcPts val="700"/>
              </a:spcBef>
              <a:buNone/>
            </a:pPr>
            <a:r>
              <a:rPr b="1" lang="en-US" sz="1400" spc="-1" strike="noStrike">
                <a:solidFill>
                  <a:srgbClr val="000000"/>
                </a:solidFill>
                <a:latin typeface="Arial"/>
              </a:rPr>
              <a:t>Regression Line: Listing = a + b IncomePC</a:t>
            </a:r>
            <a:endParaRPr b="0" lang="en-US" sz="1400" spc="-1" strike="noStrike">
              <a:latin typeface="Arial"/>
            </a:endParaRPr>
          </a:p>
        </p:txBody>
      </p:sp>
      <p:pic>
        <p:nvPicPr>
          <p:cNvPr id="459" name="" descr=""/>
          <p:cNvPicPr/>
          <p:nvPr/>
        </p:nvPicPr>
        <p:blipFill>
          <a:blip r:embed="rId3"/>
          <a:stretch/>
        </p:blipFill>
        <p:spPr>
          <a:xfrm>
            <a:off x="3276720" y="1803240"/>
            <a:ext cx="6324480" cy="4216320"/>
          </a:xfrm>
          <a:prstGeom prst="rect">
            <a:avLst/>
          </a:prstGeom>
          <a:ln w="0">
            <a:noFill/>
          </a:ln>
        </p:spPr>
      </p:pic>
      <p:sp>
        <p:nvSpPr>
          <p:cNvPr id="3" name="PlaceHolder 2"/>
          <p:cNvSpPr>
            <a:spLocks noGrp="1"/>
          </p:cNvSpPr>
          <p:nvPr>
            <p:ph type="sldNum" idx="9"/>
          </p:nvPr>
        </p:nvSpPr>
        <p:spPr/>
        <p:txBody>
          <a:bodyPr/>
          <a:p>
            <a:fld id="{7C6981FE-A67F-4357-BF6A-3C750A8383C3}" type="slidenum">
              <a:t>36</a:t>
            </a:fld>
          </a:p>
        </p:txBody>
      </p:sp>
    </p:spTree>
  </p:cSld>
  <mc:AlternateContent>
    <mc:Choice Requires="p14">
      <p:transition spd="slow" p14:dur="2000"/>
    </mc:Choice>
    <mc:Fallback>
      <p:transition spd="slow"/>
    </mc:Fallback>
  </mc:AlternateContent>
  <p:timing>
    <p:tnLst>
      <p:par>
        <p:cTn id="613" dur="indefinite" restart="never" nodeType="tmRoot">
          <p:childTnLst>
            <p:seq>
              <p:cTn id="614" dur="indefinite" nodeType="mainSeq">
                <p:childTnLst>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457"/>
                                        </p:tgtEl>
                                        <p:attrNameLst>
                                          <p:attrName>style.visibility</p:attrName>
                                        </p:attrNameLst>
                                      </p:cBhvr>
                                      <p:to>
                                        <p:strVal val="visible"/>
                                      </p:to>
                                    </p:set>
                                  </p:childTnLst>
                                </p:cTn>
                              </p:par>
                              <p:par>
                                <p:cTn id="619" nodeType="withEffect" fill="hold" presetClass="entr" presetID="1">
                                  <p:stCondLst>
                                    <p:cond delay="0"/>
                                  </p:stCondLst>
                                  <p:childTnLst>
                                    <p:set>
                                      <p:cBhvr>
                                        <p:cTn id="620"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 Is Not Causation</a:t>
            </a:r>
            <a:endParaRPr b="0" lang="en-US" sz="3600" spc="-1" strike="noStrike">
              <a:solidFill>
                <a:srgbClr val="000000"/>
              </a:solidFill>
              <a:latin typeface="Arial"/>
            </a:endParaRPr>
          </a:p>
        </p:txBody>
      </p:sp>
      <p:sp>
        <p:nvSpPr>
          <p:cNvPr id="461"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Price and income seem to be </a:t>
            </a:r>
            <a:r>
              <a:rPr b="1" lang="en-US" sz="2000" spc="-1" strike="noStrike">
                <a:solidFill>
                  <a:srgbClr val="d1282e"/>
                </a:solidFill>
                <a:latin typeface="Arial"/>
              </a:rPr>
              <a:t>positively</a:t>
            </a:r>
            <a:r>
              <a:rPr b="1" lang="en-US" sz="2000" spc="-1" strike="noStrike">
                <a:solidFill>
                  <a:srgbClr val="000000"/>
                </a:solidFill>
                <a:latin typeface="Arial"/>
              </a:rPr>
              <a:t> correlated.</a:t>
            </a:r>
            <a:endParaRPr b="1" lang="en-US" sz="2000" spc="-1" strike="noStrike">
              <a:solidFill>
                <a:srgbClr val="000000"/>
              </a:solidFill>
              <a:latin typeface="Arial"/>
            </a:endParaRPr>
          </a:p>
        </p:txBody>
      </p:sp>
      <p:graphicFrame>
        <p:nvGraphicFramePr>
          <p:cNvPr id="462" name="Object 5"/>
          <p:cNvGraphicFramePr/>
          <p:nvPr/>
        </p:nvGraphicFramePr>
        <p:xfrm>
          <a:off x="2355840" y="2305440"/>
          <a:ext cx="5486040" cy="3657240"/>
        </p:xfrm>
        <a:graphic>
          <a:graphicData uri="http://schemas.openxmlformats.org/presentationml/2006/ole">
            <p:oleObj progId="MtbGraph.Document" r:id="rId1" spid="">
              <p:embed/>
              <p:pic>
                <p:nvPicPr>
                  <p:cNvPr id="463" name="Object 5" descr=""/>
                  <p:cNvPicPr/>
                  <p:nvPr/>
                </p:nvPicPr>
                <p:blipFill>
                  <a:blip r:embed="rId2"/>
                  <a:stretch/>
                </p:blipFill>
                <p:spPr>
                  <a:xfrm>
                    <a:off x="2355840" y="2305440"/>
                    <a:ext cx="5486040" cy="3657240"/>
                  </a:xfrm>
                  <a:prstGeom prst="rect">
                    <a:avLst/>
                  </a:prstGeom>
                  <a:ln w="0">
                    <a:noFill/>
                  </a:ln>
                </p:spPr>
              </p:pic>
            </p:oleObj>
          </a:graphicData>
        </a:graphic>
      </p:graphicFrame>
      <p:sp>
        <p:nvSpPr>
          <p:cNvPr id="464" name="TextBox 11"/>
          <p:cNvSpPr/>
          <p:nvPr/>
        </p:nvSpPr>
        <p:spPr>
          <a:xfrm>
            <a:off x="5374800" y="6519600"/>
            <a:ext cx="67150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Arial"/>
              </a:rPr>
              <a:t>US gasoline prices, 1953-2004, plotted against per-capita US income</a:t>
            </a:r>
            <a:endParaRPr b="0" lang="en-US" sz="1600" spc="-1" strike="noStrike">
              <a:latin typeface="Arial"/>
            </a:endParaRPr>
          </a:p>
        </p:txBody>
      </p:sp>
      <p:sp>
        <p:nvSpPr>
          <p:cNvPr id="465" name="TextBox 6"/>
          <p:cNvSpPr/>
          <p:nvPr/>
        </p:nvSpPr>
        <p:spPr>
          <a:xfrm>
            <a:off x="8181720" y="3434760"/>
            <a:ext cx="204480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Does a rise in income </a:t>
            </a:r>
            <a:r>
              <a:rPr b="0" lang="en-US" sz="1800" spc="-1" strike="noStrike">
                <a:solidFill>
                  <a:srgbClr val="d1282e"/>
                </a:solidFill>
                <a:latin typeface="Arial"/>
              </a:rPr>
              <a:t>cause</a:t>
            </a:r>
            <a:r>
              <a:rPr b="0" lang="en-US" sz="1800" spc="-1" strike="noStrike">
                <a:solidFill>
                  <a:srgbClr val="000000"/>
                </a:solidFill>
                <a:latin typeface="Arial"/>
              </a:rPr>
              <a:t> a rise in gas prices ??????????????</a:t>
            </a:r>
            <a:endParaRPr b="0" lang="en-US" sz="1800" spc="-1" strike="noStrike">
              <a:latin typeface="Arial"/>
            </a:endParaRPr>
          </a:p>
        </p:txBody>
      </p:sp>
      <p:pic>
        <p:nvPicPr>
          <p:cNvPr id="466" name="" descr=""/>
          <p:cNvPicPr/>
          <p:nvPr/>
        </p:nvPicPr>
        <p:blipFill>
          <a:blip r:embed="rId3"/>
          <a:stretch/>
        </p:blipFill>
        <p:spPr>
          <a:xfrm>
            <a:off x="2349360" y="2298600"/>
            <a:ext cx="5486400" cy="3657600"/>
          </a:xfrm>
          <a:prstGeom prst="rect">
            <a:avLst/>
          </a:prstGeom>
          <a:ln w="0">
            <a:noFill/>
          </a:ln>
        </p:spPr>
      </p:pic>
      <p:sp>
        <p:nvSpPr>
          <p:cNvPr id="4" name="PlaceHolder 3"/>
          <p:cNvSpPr>
            <a:spLocks noGrp="1"/>
          </p:cNvSpPr>
          <p:nvPr>
            <p:ph type="sldNum" idx="6"/>
          </p:nvPr>
        </p:nvSpPr>
        <p:spPr/>
        <p:txBody>
          <a:bodyPr/>
          <a:p>
            <a:fld id="{75058C3E-97CC-43D4-8DDE-182532ACE913}" type="slidenum">
              <a:t>37</a:t>
            </a:fld>
          </a:p>
        </p:txBody>
      </p:sp>
    </p:spTree>
  </p:cSld>
  <mc:AlternateContent>
    <mc:Choice Requires="p14">
      <p:transition spd="slow" p14:dur="2000"/>
    </mc:Choice>
    <mc:Fallback>
      <p:transition spd="slow"/>
    </mc:Fallback>
  </mc:AlternateContent>
  <p:timing>
    <p:tnLst>
      <p:par>
        <p:cTn id="621" dur="indefinite" restart="never" nodeType="tmRoot">
          <p:childTnLst>
            <p:seq>
              <p:cTn id="622" dur="indefinite" nodeType="mainSeq">
                <p:childTnLst>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463"/>
                                        </p:tgtEl>
                                        <p:attrNameLst>
                                          <p:attrName>style.visibility</p:attrName>
                                        </p:attrNameLst>
                                      </p:cBhvr>
                                      <p:to>
                                        <p:strVal val="visible"/>
                                      </p:to>
                                    </p:set>
                                  </p:childTnLst>
                                </p:cTn>
                              </p:par>
                              <p:par>
                                <p:cTn id="627" nodeType="withEffect" fill="hold" presetClass="entr" presetID="1">
                                  <p:stCondLst>
                                    <p:cond delay="0"/>
                                  </p:stCondLst>
                                  <p:childTnLst>
                                    <p:set>
                                      <p:cBhvr>
                                        <p:cTn id="628" dur="1" fill="hold">
                                          <p:stCondLst>
                                            <p:cond delay="0"/>
                                          </p:stCondLst>
                                        </p:cTn>
                                        <p:tgtEl>
                                          <p:spTgt spid="461">
                                            <p:txEl>
                                              <p:pRg st="0" end="0"/>
                                            </p:txEl>
                                          </p:spTgt>
                                        </p:tgtEl>
                                        <p:attrNameLst>
                                          <p:attrName>style.visibility</p:attrName>
                                        </p:attrNameLst>
                                      </p:cBhvr>
                                      <p:to>
                                        <p:strVal val="visible"/>
                                      </p:to>
                                    </p:set>
                                  </p:childTnLst>
                                </p:cTn>
                              </p:par>
                              <p:par>
                                <p:cTn id="629" nodeType="withEffect" fill="hold" presetClass="entr" presetID="1">
                                  <p:stCondLst>
                                    <p:cond delay="0"/>
                                  </p:stCondLst>
                                  <p:childTnLst>
                                    <p:set>
                                      <p:cBhvr>
                                        <p:cTn id="630" dur="1" fill="hold">
                                          <p:stCondLst>
                                            <p:cond delay="0"/>
                                          </p:stCondLst>
                                        </p:cTn>
                                        <p:tgtEl>
                                          <p:spTgt spid="464"/>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A Hidden Relationship</a:t>
            </a:r>
            <a:endParaRPr b="0" lang="en-US" sz="3600" spc="-1" strike="noStrike">
              <a:solidFill>
                <a:srgbClr val="000000"/>
              </a:solidFill>
              <a:latin typeface="Arial"/>
            </a:endParaRPr>
          </a:p>
        </p:txBody>
      </p:sp>
      <p:graphicFrame>
        <p:nvGraphicFramePr>
          <p:cNvPr id="468" name="Object 5"/>
          <p:cNvGraphicFramePr/>
          <p:nvPr/>
        </p:nvGraphicFramePr>
        <p:xfrm>
          <a:off x="299520" y="2955600"/>
          <a:ext cx="5390640" cy="3593160"/>
        </p:xfrm>
        <a:graphic>
          <a:graphicData uri="http://schemas.openxmlformats.org/presentationml/2006/ole">
            <p:oleObj progId="MtbGraph.Document" r:id="rId1" spid="">
              <p:embed/>
              <p:pic>
                <p:nvPicPr>
                  <p:cNvPr id="469" name="Object 5" descr=""/>
                  <p:cNvPicPr/>
                  <p:nvPr/>
                </p:nvPicPr>
                <p:blipFill>
                  <a:blip r:embed="rId2"/>
                  <a:stretch/>
                </p:blipFill>
                <p:spPr>
                  <a:xfrm>
                    <a:off x="299520" y="2955600"/>
                    <a:ext cx="5390640" cy="3593160"/>
                  </a:xfrm>
                  <a:prstGeom prst="rect">
                    <a:avLst/>
                  </a:prstGeom>
                  <a:ln w="0">
                    <a:noFill/>
                  </a:ln>
                </p:spPr>
              </p:pic>
            </p:oleObj>
          </a:graphicData>
        </a:graphic>
      </p:graphicFrame>
      <p:graphicFrame>
        <p:nvGraphicFramePr>
          <p:cNvPr id="470" name="Object 7"/>
          <p:cNvGraphicFramePr/>
          <p:nvPr/>
        </p:nvGraphicFramePr>
        <p:xfrm>
          <a:off x="6095880" y="2955600"/>
          <a:ext cx="5390640" cy="3593160"/>
        </p:xfrm>
        <a:graphic>
          <a:graphicData uri="http://schemas.openxmlformats.org/presentationml/2006/ole">
            <p:oleObj progId="MtbGraph.Document" r:id="rId3" spid="">
              <p:embed/>
              <p:pic>
                <p:nvPicPr>
                  <p:cNvPr id="471" name="Object 7" descr=""/>
                  <p:cNvPicPr/>
                  <p:nvPr/>
                </p:nvPicPr>
                <p:blipFill>
                  <a:blip r:embed="rId4"/>
                  <a:stretch/>
                </p:blipFill>
                <p:spPr>
                  <a:xfrm>
                    <a:off x="6095880" y="2955600"/>
                    <a:ext cx="5390640" cy="3593160"/>
                  </a:xfrm>
                  <a:prstGeom prst="rect">
                    <a:avLst/>
                  </a:prstGeom>
                  <a:ln w="0">
                    <a:noFill/>
                  </a:ln>
                </p:spPr>
              </p:pic>
            </p:oleObj>
          </a:graphicData>
        </a:graphic>
      </p:graphicFrame>
      <p:sp>
        <p:nvSpPr>
          <p:cNvPr id="472" name="Rectangle 6"/>
          <p:cNvSpPr/>
          <p:nvPr/>
        </p:nvSpPr>
        <p:spPr>
          <a:xfrm>
            <a:off x="3888360" y="1810440"/>
            <a:ext cx="4571640" cy="913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spcBef>
                <a:spcPts val="901"/>
              </a:spcBef>
              <a:buNone/>
            </a:pPr>
            <a:r>
              <a:rPr b="1" lang="en-US" sz="1800" spc="-1" strike="noStrike">
                <a:solidFill>
                  <a:srgbClr val="000000"/>
                </a:solidFill>
                <a:latin typeface="Arial"/>
              </a:rPr>
              <a:t>Not positively “related” to each other; both positively related to “time,” a confounding variable.</a:t>
            </a:r>
            <a:endParaRPr b="0" lang="en-US" sz="1800" spc="-1" strike="noStrike">
              <a:latin typeface="Arial"/>
            </a:endParaRPr>
          </a:p>
        </p:txBody>
      </p:sp>
      <p:pic>
        <p:nvPicPr>
          <p:cNvPr id="473" name="" descr=""/>
          <p:cNvPicPr/>
          <p:nvPr/>
        </p:nvPicPr>
        <p:blipFill>
          <a:blip r:embed="rId5"/>
          <a:stretch/>
        </p:blipFill>
        <p:spPr>
          <a:xfrm>
            <a:off x="291960" y="2946240"/>
            <a:ext cx="5384880" cy="3581280"/>
          </a:xfrm>
          <a:prstGeom prst="rect">
            <a:avLst/>
          </a:prstGeom>
          <a:ln w="0">
            <a:noFill/>
          </a:ln>
        </p:spPr>
      </p:pic>
      <p:pic>
        <p:nvPicPr>
          <p:cNvPr id="474" name="" descr=""/>
          <p:cNvPicPr/>
          <p:nvPr/>
        </p:nvPicPr>
        <p:blipFill>
          <a:blip r:embed="rId6"/>
          <a:stretch/>
        </p:blipFill>
        <p:spPr>
          <a:xfrm>
            <a:off x="6095880" y="2946240"/>
            <a:ext cx="5384880" cy="3581280"/>
          </a:xfrm>
          <a:prstGeom prst="rect">
            <a:avLst/>
          </a:prstGeom>
          <a:ln w="0">
            <a:noFill/>
          </a:ln>
        </p:spPr>
      </p:pic>
      <p:sp>
        <p:nvSpPr>
          <p:cNvPr id="3" name="PlaceHolder 2"/>
          <p:cNvSpPr>
            <a:spLocks noGrp="1"/>
          </p:cNvSpPr>
          <p:nvPr>
            <p:ph type="sldNum" idx="15"/>
          </p:nvPr>
        </p:nvSpPr>
        <p:spPr/>
        <p:txBody>
          <a:bodyPr/>
          <a:p>
            <a:fld id="{2CE0D32C-7A7A-47DE-B713-AFB4F2AA88D5}" type="slidenum">
              <a:t>38</a:t>
            </a:fld>
          </a:p>
        </p:txBody>
      </p:sp>
    </p:spTree>
  </p:cSld>
  <mc:AlternateContent>
    <mc:Choice Requires="p14">
      <p:transition spd="slow" p14:dur="2000"/>
    </mc:Choice>
    <mc:Fallback>
      <p:transition spd="slow"/>
    </mc:Fallback>
  </mc:AlternateContent>
  <p:timing>
    <p:tnLst>
      <p:par>
        <p:cTn id="635" dur="indefinite" restart="never" nodeType="tmRoot">
          <p:childTnLst>
            <p:seq>
              <p:cTn id="636" dur="indefinite" nodeType="mainSeq">
                <p:childTnLst>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0"/>
                                          </p:stCondLst>
                                        </p:cTn>
                                        <p:tgtEl>
                                          <p:spTgt spid="472"/>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469"/>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a:t>
            </a:r>
            <a:r>
              <a:rPr b="0" lang="en-US" sz="3600" spc="-60" strike="noStrike" cap="all">
                <a:solidFill>
                  <a:srgbClr val="d1282e"/>
                </a:solidFill>
                <a:latin typeface="Arial Black"/>
              </a:rPr>
              <a:t>Related” ...?</a:t>
            </a:r>
            <a:endParaRPr b="0" lang="en-US" sz="3600" spc="-1" strike="noStrike">
              <a:solidFill>
                <a:srgbClr val="000000"/>
              </a:solidFill>
              <a:latin typeface="Arial"/>
            </a:endParaRPr>
          </a:p>
        </p:txBody>
      </p:sp>
      <p:sp>
        <p:nvSpPr>
          <p:cNvPr id="47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Want to capture: some variable X varies in the same direction and at the same scale as some other variable Y</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happens if:</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X varies in the opposite direction as Y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X varies in the same direction as Y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are the units of the covariance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Pearson’s correlation coefficient is </a:t>
            </a:r>
            <a:r>
              <a:rPr b="1" lang="en-US" sz="2000" spc="-1" strike="noStrike">
                <a:solidFill>
                  <a:srgbClr val="d1282e"/>
                </a:solidFill>
                <a:latin typeface="Arial"/>
              </a:rPr>
              <a:t>unitless</a:t>
            </a:r>
            <a:r>
              <a:rPr b="1" lang="en-US" sz="2000" spc="-1" strike="noStrike">
                <a:solidFill>
                  <a:srgbClr val="000000"/>
                </a:solidFill>
                <a:latin typeface="Arial"/>
              </a:rPr>
              <a:t> in [-1,+1]:</a:t>
            </a:r>
            <a:endParaRPr b="1" lang="en-US" sz="2000" spc="-1" strike="noStrike">
              <a:solidFill>
                <a:srgbClr val="000000"/>
              </a:solidFill>
              <a:latin typeface="Arial"/>
            </a:endParaRPr>
          </a:p>
        </p:txBody>
      </p:sp>
      <p:pic>
        <p:nvPicPr>
          <p:cNvPr id="477" name="Picture 4" descr=""/>
          <p:cNvPicPr/>
          <p:nvPr/>
        </p:nvPicPr>
        <p:blipFill>
          <a:blip r:embed="rId1"/>
          <a:stretch/>
        </p:blipFill>
        <p:spPr>
          <a:xfrm>
            <a:off x="4064040" y="2544120"/>
            <a:ext cx="3708000" cy="990360"/>
          </a:xfrm>
          <a:prstGeom prst="rect">
            <a:avLst/>
          </a:prstGeom>
          <a:ln w="0">
            <a:noFill/>
          </a:ln>
        </p:spPr>
      </p:pic>
      <p:pic>
        <p:nvPicPr>
          <p:cNvPr id="478" name="Picture 5" descr=""/>
          <p:cNvPicPr/>
          <p:nvPr/>
        </p:nvPicPr>
        <p:blipFill>
          <a:blip r:embed="rId2"/>
          <a:stretch/>
        </p:blipFill>
        <p:spPr>
          <a:xfrm>
            <a:off x="4641840" y="5617080"/>
            <a:ext cx="2552400" cy="837720"/>
          </a:xfrm>
          <a:prstGeom prst="rect">
            <a:avLst/>
          </a:prstGeom>
          <a:ln w="0">
            <a:noFill/>
          </a:ln>
        </p:spPr>
      </p:pic>
      <p:sp>
        <p:nvSpPr>
          <p:cNvPr id="4" name="PlaceHolder 3"/>
          <p:cNvSpPr>
            <a:spLocks noGrp="1"/>
          </p:cNvSpPr>
          <p:nvPr>
            <p:ph type="sldNum" idx="6"/>
          </p:nvPr>
        </p:nvSpPr>
        <p:spPr/>
        <p:txBody>
          <a:bodyPr/>
          <a:p>
            <a:fld id="{D67C2D06-E645-409D-8AC5-1549FCB619A7}" type="slidenum">
              <a:t>39</a:t>
            </a:fld>
          </a:p>
        </p:txBody>
      </p:sp>
    </p:spTree>
  </p:cSld>
  <mc:AlternateContent>
    <mc:Choice Requires="p14">
      <p:transition spd="slow" p14:dur="2000"/>
    </mc:Choice>
    <mc:Fallback>
      <p:transition spd="slow"/>
    </mc:Fallback>
  </mc:AlternateContent>
  <p:timing>
    <p:tnLst>
      <p:par>
        <p:cTn id="649" dur="indefinite" restart="never" nodeType="tmRoot">
          <p:childTnLst>
            <p:seq>
              <p:cTn id="650" dur="indefinite" nodeType="mainSeq">
                <p:childTnLst>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476">
                                            <p:txEl>
                                              <p:pRg st="0" end="0"/>
                                            </p:txEl>
                                          </p:spTgt>
                                        </p:tgtEl>
                                        <p:attrNameLst>
                                          <p:attrName>style.visibility</p:attrName>
                                        </p:attrNameLst>
                                      </p:cBhvr>
                                      <p:to>
                                        <p:strVal val="visible"/>
                                      </p:to>
                                    </p:set>
                                  </p:childTnLst>
                                </p:cTn>
                              </p:par>
                              <p:par>
                                <p:cTn id="655" nodeType="withEffect" fill="hold" presetClass="entr" presetID="1">
                                  <p:stCondLst>
                                    <p:cond delay="0"/>
                                  </p:stCondLst>
                                  <p:childTnLst>
                                    <p:set>
                                      <p:cBhvr>
                                        <p:cTn id="656" dur="1" fill="hold">
                                          <p:stCondLst>
                                            <p:cond delay="0"/>
                                          </p:stCondLst>
                                        </p:cTn>
                                        <p:tgtEl>
                                          <p:spTgt spid="477"/>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0"/>
                                          </p:stCondLst>
                                        </p:cTn>
                                        <p:tgtEl>
                                          <p:spTgt spid="476">
                                            <p:txEl>
                                              <p:pRg st="3" end="3"/>
                                            </p:txEl>
                                          </p:spTgt>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0"/>
                                          </p:stCondLst>
                                        </p:cTn>
                                        <p:tgtEl>
                                          <p:spTgt spid="476">
                                            <p:txEl>
                                              <p:pRg st="4" end="4"/>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0"/>
                                          </p:stCondLst>
                                        </p:cTn>
                                        <p:tgtEl>
                                          <p:spTgt spid="476">
                                            <p:txEl>
                                              <p:pRg st="5" end="5"/>
                                            </p:txEl>
                                          </p:spTgt>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476">
                                            <p:txEl>
                                              <p:pRg st="6" end="6"/>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476">
                                            <p:txEl>
                                              <p:pRg st="7" end="7"/>
                                            </p:txEl>
                                          </p:spTgt>
                                        </p:tgtEl>
                                        <p:attrNameLst>
                                          <p:attrName>style.visibility</p:attrName>
                                        </p:attrNameLst>
                                      </p:cBhvr>
                                      <p:to>
                                        <p:strVal val="visible"/>
                                      </p:to>
                                    </p:set>
                                  </p:childTnLst>
                                </p:cTn>
                              </p:par>
                              <p:par>
                                <p:cTn id="677" nodeType="withEffect" fill="hold" presetClass="entr" presetID="1">
                                  <p:stCondLst>
                                    <p:cond delay="0"/>
                                  </p:stCondLst>
                                  <p:childTnLst>
                                    <p:set>
                                      <p:cBhvr>
                                        <p:cTn id="678"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NEXT Week’s lesson</a:t>
            </a:r>
            <a:endParaRPr b="0" lang="en-US" sz="3600" spc="-1" strike="noStrike">
              <a:solidFill>
                <a:srgbClr val="000000"/>
              </a:solidFill>
              <a:latin typeface="Arial"/>
            </a:endParaRPr>
          </a:p>
        </p:txBody>
      </p:sp>
      <p:sp>
        <p:nvSpPr>
          <p:cNvPr id="25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Not all randomness is create equal when it comes to random sampling of a population:</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Ask </a:t>
            </a:r>
            <a:r>
              <a:rPr b="1" lang="en-US" sz="2000" spc="-1" strike="noStrike">
                <a:solidFill>
                  <a:srgbClr val="d1282e"/>
                </a:solidFill>
                <a:latin typeface="Arial"/>
              </a:rPr>
              <a:t>why</a:t>
            </a:r>
            <a:r>
              <a:rPr b="1" lang="en-US" sz="2000" spc="-1" strike="noStrike">
                <a:solidFill>
                  <a:srgbClr val="000000"/>
                </a:solidFill>
                <a:latin typeface="Arial"/>
              </a:rPr>
              <a:t> data are missing!  MCAR, MAR, MNAR.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1" lang="en-US" sz="2000" spc="-1" strike="noStrike">
                <a:solidFill>
                  <a:srgbClr val="000000"/>
                </a:solidFill>
                <a:latin typeface="Arial"/>
              </a:rPr>
              <a:t>Ask how the data were collected.</a:t>
            </a:r>
            <a:endParaRPr b="1" lang="en-US" sz="2000" spc="-1" strike="noStrike">
              <a:solidFill>
                <a:srgbClr val="000000"/>
              </a:solidFill>
              <a:latin typeface="Arial"/>
            </a:endParaRPr>
          </a:p>
        </p:txBody>
      </p:sp>
      <p:sp>
        <p:nvSpPr>
          <p:cNvPr id="260" name="Rounded Rectangle 4"/>
          <p:cNvSpPr/>
          <p:nvPr/>
        </p:nvSpPr>
        <p:spPr>
          <a:xfrm>
            <a:off x="609480" y="1813680"/>
            <a:ext cx="10972440" cy="238320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spcBef>
                <a:spcPts val="1400"/>
              </a:spcBef>
              <a:buNone/>
            </a:pPr>
            <a:r>
              <a:rPr b="1" lang="en-US" sz="2800" spc="-1" strike="noStrike">
                <a:solidFill>
                  <a:srgbClr val="ffffff"/>
                </a:solidFill>
                <a:latin typeface="Arial"/>
              </a:rPr>
              <a:t>Having a really big sample doesn’t guarantee an accurate result.</a:t>
            </a:r>
            <a:endParaRPr b="0" lang="en-US" sz="2800" spc="-1" strike="noStrike">
              <a:latin typeface="Arial"/>
            </a:endParaRPr>
          </a:p>
          <a:p>
            <a:pPr algn="ctr">
              <a:lnSpc>
                <a:spcPct val="100000"/>
              </a:lnSpc>
              <a:spcBef>
                <a:spcPts val="1400"/>
              </a:spcBef>
              <a:buNone/>
            </a:pPr>
            <a:r>
              <a:rPr b="1" lang="en-US" sz="2800" spc="-1" strike="noStrike">
                <a:solidFill>
                  <a:srgbClr val="ffffff"/>
                </a:solidFill>
                <a:latin typeface="Arial"/>
              </a:rPr>
              <a:t>It may assure you of a really solid, really bad (inaccurate) result.</a:t>
            </a:r>
            <a:endParaRPr b="0" lang="en-US" sz="2800" spc="-1" strike="noStrike">
              <a:latin typeface="Arial"/>
            </a:endParaRPr>
          </a:p>
        </p:txBody>
      </p:sp>
      <p:sp>
        <p:nvSpPr>
          <p:cNvPr id="4" name="PlaceHolder 3"/>
          <p:cNvSpPr>
            <a:spLocks noGrp="1"/>
          </p:cNvSpPr>
          <p:nvPr>
            <p:ph type="sldNum" idx="6"/>
          </p:nvPr>
        </p:nvSpPr>
        <p:spPr/>
        <p:txBody>
          <a:bodyPr/>
          <a:p>
            <a:fld id="{878565A3-340A-4E50-9F3C-6F383019DFAB}" type="slidenum">
              <a:t>4</a:t>
            </a:fld>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2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259">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59">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5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a:t>
            </a:r>
            <a:endParaRPr b="0" lang="en-US" sz="3600" spc="-1" strike="noStrike">
              <a:solidFill>
                <a:srgbClr val="000000"/>
              </a:solidFill>
              <a:latin typeface="Arial"/>
            </a:endParaRPr>
          </a:p>
        </p:txBody>
      </p:sp>
      <p:graphicFrame>
        <p:nvGraphicFramePr>
          <p:cNvPr id="480" name="Object 3"/>
          <p:cNvGraphicFramePr/>
          <p:nvPr/>
        </p:nvGraphicFramePr>
        <p:xfrm>
          <a:off x="3657600" y="1905120"/>
          <a:ext cx="5028840" cy="3352320"/>
        </p:xfrm>
        <a:graphic>
          <a:graphicData uri="http://schemas.openxmlformats.org/presentationml/2006/ole">
            <p:oleObj progId="MtbGraph.Document" r:id="rId1" spid="">
              <p:embed/>
              <p:pic>
                <p:nvPicPr>
                  <p:cNvPr id="481" name="Object 3" descr=""/>
                  <p:cNvPicPr/>
                  <p:nvPr/>
                </p:nvPicPr>
                <p:blipFill>
                  <a:blip r:embed="rId2"/>
                  <a:stretch/>
                </p:blipFill>
                <p:spPr>
                  <a:xfrm>
                    <a:off x="3657600" y="1905120"/>
                    <a:ext cx="5028840" cy="3352320"/>
                  </a:xfrm>
                  <a:prstGeom prst="rect">
                    <a:avLst/>
                  </a:prstGeom>
                  <a:ln w="0">
                    <a:noFill/>
                  </a:ln>
                </p:spPr>
              </p:pic>
            </p:oleObj>
          </a:graphicData>
        </a:graphic>
      </p:graphicFrame>
      <p:graphicFrame>
        <p:nvGraphicFramePr>
          <p:cNvPr id="482" name="Object 7"/>
          <p:cNvGraphicFramePr/>
          <p:nvPr/>
        </p:nvGraphicFramePr>
        <p:xfrm>
          <a:off x="8953560" y="3886200"/>
          <a:ext cx="495000" cy="228240"/>
        </p:xfrm>
        <a:graphic>
          <a:graphicData uri="http://schemas.openxmlformats.org/presentationml/2006/ole">
            <p:oleObj progId="Equation.DSMT4" r:id="rId3" spid="">
              <p:embed/>
              <p:pic>
                <p:nvPicPr>
                  <p:cNvPr id="483" name="Object 7" descr=""/>
                  <p:cNvPicPr/>
                  <p:nvPr/>
                </p:nvPicPr>
                <p:blipFill>
                  <a:blip r:embed="rId4"/>
                  <a:stretch/>
                </p:blipFill>
                <p:spPr>
                  <a:xfrm>
                    <a:off x="8953560" y="3886200"/>
                    <a:ext cx="495000" cy="228240"/>
                  </a:xfrm>
                  <a:prstGeom prst="rect">
                    <a:avLst/>
                  </a:prstGeom>
                  <a:ln w="0">
                    <a:noFill/>
                  </a:ln>
                </p:spPr>
              </p:pic>
            </p:oleObj>
          </a:graphicData>
        </a:graphic>
      </p:graphicFrame>
      <p:graphicFrame>
        <p:nvGraphicFramePr>
          <p:cNvPr id="484" name="Object 8"/>
          <p:cNvGraphicFramePr/>
          <p:nvPr/>
        </p:nvGraphicFramePr>
        <p:xfrm>
          <a:off x="5638680" y="1523880"/>
          <a:ext cx="533160" cy="202680"/>
        </p:xfrm>
        <a:graphic>
          <a:graphicData uri="http://schemas.openxmlformats.org/presentationml/2006/ole">
            <p:oleObj progId="Equation.DSMT4" r:id="rId5" spid="">
              <p:embed/>
              <p:pic>
                <p:nvPicPr>
                  <p:cNvPr id="485" name="Object 8" descr=""/>
                  <p:cNvPicPr/>
                  <p:nvPr/>
                </p:nvPicPr>
                <p:blipFill>
                  <a:blip r:embed="rId6"/>
                  <a:stretch/>
                </p:blipFill>
                <p:spPr>
                  <a:xfrm>
                    <a:off x="5638680" y="1523880"/>
                    <a:ext cx="533160" cy="202680"/>
                  </a:xfrm>
                  <a:prstGeom prst="rect">
                    <a:avLst/>
                  </a:prstGeom>
                  <a:ln w="0">
                    <a:noFill/>
                  </a:ln>
                </p:spPr>
              </p:pic>
            </p:oleObj>
          </a:graphicData>
        </a:graphic>
      </p:graphicFrame>
      <p:sp>
        <p:nvSpPr>
          <p:cNvPr id="486" name="Line 10"/>
          <p:cNvSpPr/>
          <p:nvPr/>
        </p:nvSpPr>
        <p:spPr>
          <a:xfrm flipV="1">
            <a:off x="5886360" y="1733400"/>
            <a:ext cx="360" cy="3048120"/>
          </a:xfrm>
          <a:prstGeom prst="line">
            <a:avLst/>
          </a:prstGeom>
          <a:ln w="9525">
            <a:solidFill>
              <a:srgbClr val="000000"/>
            </a:solidFill>
            <a:round/>
          </a:ln>
        </p:spPr>
        <p:style>
          <a:lnRef idx="0"/>
          <a:fillRef idx="0"/>
          <a:effectRef idx="0"/>
          <a:fontRef idx="minor"/>
        </p:style>
      </p:sp>
      <p:sp>
        <p:nvSpPr>
          <p:cNvPr id="487" name="Line 11"/>
          <p:cNvSpPr/>
          <p:nvPr/>
        </p:nvSpPr>
        <p:spPr>
          <a:xfrm>
            <a:off x="4457520" y="4009680"/>
            <a:ext cx="4419720" cy="360"/>
          </a:xfrm>
          <a:prstGeom prst="line">
            <a:avLst/>
          </a:prstGeom>
          <a:ln w="9525">
            <a:solidFill>
              <a:srgbClr val="000000"/>
            </a:solidFill>
            <a:round/>
          </a:ln>
        </p:spPr>
        <p:style>
          <a:lnRef idx="0"/>
          <a:fillRef idx="0"/>
          <a:effectRef idx="0"/>
          <a:fontRef idx="minor"/>
        </p:style>
      </p:sp>
      <p:sp>
        <p:nvSpPr>
          <p:cNvPr id="488" name="Text Box 12"/>
          <p:cNvSpPr/>
          <p:nvPr/>
        </p:nvSpPr>
        <p:spPr>
          <a:xfrm>
            <a:off x="3657600" y="5410080"/>
            <a:ext cx="5028840" cy="401400"/>
          </a:xfrm>
          <a:prstGeom prst="rect">
            <a:avLst/>
          </a:prstGeom>
          <a:noFill/>
          <a:ln w="6350">
            <a:solidFill>
              <a:srgbClr val="000000"/>
            </a:solidFill>
            <a:miter/>
          </a:ln>
        </p:spPr>
        <p:style>
          <a:lnRef idx="0"/>
          <a:fillRef idx="0"/>
          <a:effectRef idx="0"/>
          <a:fontRef idx="minor"/>
        </p:style>
        <p:txBody>
          <a:bodyPr lIns="90000" rIns="90000" tIns="45000" bIns="45000" anchor="t">
            <a:spAutoFit/>
          </a:bodyPr>
          <a:p>
            <a:pPr algn="ctr">
              <a:lnSpc>
                <a:spcPct val="100000"/>
              </a:lnSpc>
              <a:spcBef>
                <a:spcPts val="901"/>
              </a:spcBef>
              <a:buNone/>
            </a:pPr>
            <a:r>
              <a:rPr b="1" lang="en-US" sz="1800" spc="-1" strike="noStrike">
                <a:solidFill>
                  <a:srgbClr val="000000"/>
                </a:solidFill>
                <a:latin typeface="Arial"/>
              </a:rPr>
              <a:t>r</a:t>
            </a:r>
            <a:r>
              <a:rPr b="1" lang="en-US" sz="1800" spc="-1" strike="noStrike" baseline="-25000">
                <a:solidFill>
                  <a:srgbClr val="000000"/>
                </a:solidFill>
                <a:latin typeface="Arial"/>
              </a:rPr>
              <a:t>Income,Listing</a:t>
            </a:r>
            <a:r>
              <a:rPr b="1" lang="en-US" sz="1800" spc="-1" strike="noStrike">
                <a:solidFill>
                  <a:srgbClr val="000000"/>
                </a:solidFill>
                <a:latin typeface="Arial"/>
              </a:rPr>
              <a:t> = +0.591</a:t>
            </a:r>
            <a:endParaRPr b="0" lang="en-US" sz="1800" spc="-1" strike="noStrike">
              <a:latin typeface="Arial"/>
            </a:endParaRPr>
          </a:p>
        </p:txBody>
      </p:sp>
      <p:sp>
        <p:nvSpPr>
          <p:cNvPr id="489" name="Oval 13"/>
          <p:cNvSpPr/>
          <p:nvPr/>
        </p:nvSpPr>
        <p:spPr>
          <a:xfrm rot="20262000">
            <a:off x="4723920" y="4038480"/>
            <a:ext cx="1294920" cy="685440"/>
          </a:xfrm>
          <a:prstGeom prst="ellipse">
            <a:avLst/>
          </a:prstGeom>
          <a:noFill/>
          <a:ln w="28575">
            <a:solidFill>
              <a:srgbClr val="0000ff"/>
            </a:solidFill>
            <a:prstDash val="sysDot"/>
            <a:round/>
          </a:ln>
        </p:spPr>
        <p:style>
          <a:lnRef idx="0"/>
          <a:fillRef idx="0"/>
          <a:effectRef idx="0"/>
          <a:fontRef idx="minor"/>
        </p:style>
      </p:sp>
      <p:sp>
        <p:nvSpPr>
          <p:cNvPr id="490" name="Oval 14"/>
          <p:cNvSpPr/>
          <p:nvPr/>
        </p:nvSpPr>
        <p:spPr>
          <a:xfrm rot="20262000">
            <a:off x="5840280" y="3146040"/>
            <a:ext cx="1980720" cy="685440"/>
          </a:xfrm>
          <a:prstGeom prst="ellipse">
            <a:avLst/>
          </a:prstGeom>
          <a:noFill/>
          <a:ln w="28575">
            <a:solidFill>
              <a:srgbClr val="0000ff"/>
            </a:solidFill>
            <a:prstDash val="sysDot"/>
            <a:round/>
          </a:ln>
        </p:spPr>
        <p:style>
          <a:lnRef idx="0"/>
          <a:fillRef idx="0"/>
          <a:effectRef idx="0"/>
          <a:fontRef idx="minor"/>
        </p:style>
      </p:sp>
      <p:pic>
        <p:nvPicPr>
          <p:cNvPr id="491" name="" descr=""/>
          <p:cNvPicPr/>
          <p:nvPr/>
        </p:nvPicPr>
        <p:blipFill>
          <a:blip r:embed="rId7"/>
          <a:stretch/>
        </p:blipFill>
        <p:spPr>
          <a:xfrm>
            <a:off x="3657600" y="1905120"/>
            <a:ext cx="5029200" cy="3352680"/>
          </a:xfrm>
          <a:prstGeom prst="rect">
            <a:avLst/>
          </a:prstGeom>
          <a:ln w="0">
            <a:noFill/>
          </a:ln>
        </p:spPr>
      </p:pic>
      <p:pic>
        <p:nvPicPr>
          <p:cNvPr id="492" name="" descr=""/>
          <p:cNvPicPr/>
          <p:nvPr/>
        </p:nvPicPr>
        <p:blipFill>
          <a:blip r:embed="rId8"/>
          <a:stretch/>
        </p:blipFill>
        <p:spPr>
          <a:xfrm>
            <a:off x="8953560" y="3886200"/>
            <a:ext cx="495360" cy="228600"/>
          </a:xfrm>
          <a:prstGeom prst="rect">
            <a:avLst/>
          </a:prstGeom>
          <a:ln w="0">
            <a:noFill/>
          </a:ln>
        </p:spPr>
      </p:pic>
      <p:pic>
        <p:nvPicPr>
          <p:cNvPr id="493" name="" descr=""/>
          <p:cNvPicPr/>
          <p:nvPr/>
        </p:nvPicPr>
        <p:blipFill>
          <a:blip r:embed="rId9"/>
          <a:stretch/>
        </p:blipFill>
        <p:spPr>
          <a:xfrm>
            <a:off x="5638680" y="1523880"/>
            <a:ext cx="533520" cy="203040"/>
          </a:xfrm>
          <a:prstGeom prst="rect">
            <a:avLst/>
          </a:prstGeom>
          <a:ln w="0">
            <a:noFill/>
          </a:ln>
        </p:spPr>
      </p:pic>
      <p:sp>
        <p:nvSpPr>
          <p:cNvPr id="3" name="PlaceHolder 2"/>
          <p:cNvSpPr>
            <a:spLocks noGrp="1"/>
          </p:cNvSpPr>
          <p:nvPr>
            <p:ph type="sldNum" idx="9"/>
          </p:nvPr>
        </p:nvSpPr>
        <p:spPr/>
        <p:txBody>
          <a:bodyPr/>
          <a:p>
            <a:fld id="{39501045-AC0B-4EBC-94B6-9938537F23F9}"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Correlations</a:t>
            </a:r>
            <a:endParaRPr b="0" lang="en-US" sz="3600" spc="-1" strike="noStrike">
              <a:solidFill>
                <a:srgbClr val="000000"/>
              </a:solidFill>
              <a:latin typeface="Arial"/>
            </a:endParaRPr>
          </a:p>
        </p:txBody>
      </p:sp>
      <p:graphicFrame>
        <p:nvGraphicFramePr>
          <p:cNvPr id="495" name="Object 5"/>
          <p:cNvGraphicFramePr/>
          <p:nvPr/>
        </p:nvGraphicFramePr>
        <p:xfrm>
          <a:off x="1650960" y="1734840"/>
          <a:ext cx="5486040" cy="3657240"/>
        </p:xfrm>
        <a:graphic>
          <a:graphicData uri="http://schemas.openxmlformats.org/presentationml/2006/ole">
            <p:oleObj progId="MtbGraph.Document" r:id="rId1" spid="">
              <p:embed/>
              <p:pic>
                <p:nvPicPr>
                  <p:cNvPr id="496" name="Object 5" descr=""/>
                  <p:cNvPicPr/>
                  <p:nvPr/>
                </p:nvPicPr>
                <p:blipFill>
                  <a:blip r:embed="rId2"/>
                  <a:stretch/>
                </p:blipFill>
                <p:spPr>
                  <a:xfrm>
                    <a:off x="1650960" y="1734840"/>
                    <a:ext cx="5486040" cy="3657240"/>
                  </a:xfrm>
                  <a:prstGeom prst="rect">
                    <a:avLst/>
                  </a:prstGeom>
                  <a:ln w="0">
                    <a:noFill/>
                  </a:ln>
                </p:spPr>
              </p:pic>
            </p:oleObj>
          </a:graphicData>
        </a:graphic>
      </p:graphicFrame>
      <p:graphicFrame>
        <p:nvGraphicFramePr>
          <p:cNvPr id="497" name="Object 7"/>
          <p:cNvGraphicFramePr/>
          <p:nvPr/>
        </p:nvGraphicFramePr>
        <p:xfrm>
          <a:off x="7396560" y="1196640"/>
          <a:ext cx="2971440" cy="1980720"/>
        </p:xfrm>
        <a:graphic>
          <a:graphicData uri="http://schemas.openxmlformats.org/presentationml/2006/ole">
            <p:oleObj progId="MtbGraph.Document" r:id="rId3" spid="">
              <p:embed/>
              <p:pic>
                <p:nvPicPr>
                  <p:cNvPr id="498" name="Object 7" descr=""/>
                  <p:cNvPicPr/>
                  <p:nvPr/>
                </p:nvPicPr>
                <p:blipFill>
                  <a:blip r:embed="rId4"/>
                  <a:stretch/>
                </p:blipFill>
                <p:spPr>
                  <a:xfrm>
                    <a:off x="7396560" y="1196640"/>
                    <a:ext cx="2971440" cy="1980720"/>
                  </a:xfrm>
                  <a:prstGeom prst="rect">
                    <a:avLst/>
                  </a:prstGeom>
                  <a:ln w="0">
                    <a:noFill/>
                  </a:ln>
                </p:spPr>
              </p:pic>
            </p:oleObj>
          </a:graphicData>
        </a:graphic>
      </p:graphicFrame>
      <p:graphicFrame>
        <p:nvGraphicFramePr>
          <p:cNvPr id="499" name="Object 9"/>
          <p:cNvGraphicFramePr/>
          <p:nvPr/>
        </p:nvGraphicFramePr>
        <p:xfrm>
          <a:off x="7396560" y="3778920"/>
          <a:ext cx="2971440" cy="1980720"/>
        </p:xfrm>
        <a:graphic>
          <a:graphicData uri="http://schemas.openxmlformats.org/presentationml/2006/ole">
            <p:oleObj progId="MtbGraph.Document" r:id="rId5" spid="">
              <p:embed/>
              <p:pic>
                <p:nvPicPr>
                  <p:cNvPr id="500" name="Object 9" descr=""/>
                  <p:cNvPicPr/>
                  <p:nvPr/>
                </p:nvPicPr>
                <p:blipFill>
                  <a:blip r:embed="rId6"/>
                  <a:stretch/>
                </p:blipFill>
                <p:spPr>
                  <a:xfrm>
                    <a:off x="7396560" y="3778920"/>
                    <a:ext cx="2971440" cy="1980720"/>
                  </a:xfrm>
                  <a:prstGeom prst="rect">
                    <a:avLst/>
                  </a:prstGeom>
                  <a:ln w="0">
                    <a:noFill/>
                  </a:ln>
                </p:spPr>
              </p:pic>
            </p:oleObj>
          </a:graphicData>
        </a:graphic>
      </p:graphicFrame>
      <p:sp>
        <p:nvSpPr>
          <p:cNvPr id="501" name="Text Box 11"/>
          <p:cNvSpPr/>
          <p:nvPr/>
        </p:nvSpPr>
        <p:spPr>
          <a:xfrm>
            <a:off x="3200400" y="5419440"/>
            <a:ext cx="1523520" cy="36468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r = +1.0</a:t>
            </a:r>
            <a:endParaRPr b="0" lang="en-US" sz="1800" spc="-1" strike="noStrike">
              <a:latin typeface="Arial"/>
            </a:endParaRPr>
          </a:p>
        </p:txBody>
      </p:sp>
      <p:sp>
        <p:nvSpPr>
          <p:cNvPr id="502" name="Text Box 12"/>
          <p:cNvSpPr/>
          <p:nvPr/>
        </p:nvSpPr>
        <p:spPr>
          <a:xfrm>
            <a:off x="8331480" y="3196800"/>
            <a:ext cx="1523520" cy="36468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r = 0.0</a:t>
            </a:r>
            <a:endParaRPr b="0" lang="en-US" sz="1800" spc="-1" strike="noStrike">
              <a:latin typeface="Arial"/>
            </a:endParaRPr>
          </a:p>
        </p:txBody>
      </p:sp>
      <p:sp>
        <p:nvSpPr>
          <p:cNvPr id="503" name="Text Box 13"/>
          <p:cNvSpPr/>
          <p:nvPr/>
        </p:nvSpPr>
        <p:spPr>
          <a:xfrm>
            <a:off x="8331480" y="5975640"/>
            <a:ext cx="1523520" cy="36468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Arial"/>
              </a:rPr>
              <a:t>r = +0.5</a:t>
            </a:r>
            <a:endParaRPr b="0" lang="en-US" sz="1800" spc="-1" strike="noStrike">
              <a:latin typeface="Arial"/>
            </a:endParaRPr>
          </a:p>
        </p:txBody>
      </p:sp>
      <p:pic>
        <p:nvPicPr>
          <p:cNvPr id="504" name="" descr=""/>
          <p:cNvPicPr/>
          <p:nvPr/>
        </p:nvPicPr>
        <p:blipFill>
          <a:blip r:embed="rId7"/>
          <a:stretch/>
        </p:blipFill>
        <p:spPr>
          <a:xfrm>
            <a:off x="1650960" y="1727280"/>
            <a:ext cx="5486400" cy="3657600"/>
          </a:xfrm>
          <a:prstGeom prst="rect">
            <a:avLst/>
          </a:prstGeom>
          <a:ln w="0">
            <a:noFill/>
          </a:ln>
        </p:spPr>
      </p:pic>
      <p:pic>
        <p:nvPicPr>
          <p:cNvPr id="505" name="" descr=""/>
          <p:cNvPicPr/>
          <p:nvPr/>
        </p:nvPicPr>
        <p:blipFill>
          <a:blip r:embed="rId8"/>
          <a:stretch/>
        </p:blipFill>
        <p:spPr>
          <a:xfrm>
            <a:off x="7391520" y="1193760"/>
            <a:ext cx="2971800" cy="1981080"/>
          </a:xfrm>
          <a:prstGeom prst="rect">
            <a:avLst/>
          </a:prstGeom>
          <a:ln w="0">
            <a:noFill/>
          </a:ln>
        </p:spPr>
      </p:pic>
      <p:pic>
        <p:nvPicPr>
          <p:cNvPr id="506" name="" descr=""/>
          <p:cNvPicPr/>
          <p:nvPr/>
        </p:nvPicPr>
        <p:blipFill>
          <a:blip r:embed="rId9"/>
          <a:stretch/>
        </p:blipFill>
        <p:spPr>
          <a:xfrm>
            <a:off x="7391520" y="3772080"/>
            <a:ext cx="2971800" cy="1981080"/>
          </a:xfrm>
          <a:prstGeom prst="rect">
            <a:avLst/>
          </a:prstGeom>
          <a:ln w="0">
            <a:noFill/>
          </a:ln>
        </p:spPr>
      </p:pic>
      <p:sp>
        <p:nvSpPr>
          <p:cNvPr id="3" name="PlaceHolder 2"/>
          <p:cNvSpPr>
            <a:spLocks noGrp="1"/>
          </p:cNvSpPr>
          <p:nvPr>
            <p:ph type="sldNum" idx="6"/>
          </p:nvPr>
        </p:nvSpPr>
        <p:spPr/>
        <p:txBody>
          <a:bodyPr/>
          <a:p>
            <a:fld id="{6ED6E3F3-8107-4010-B38E-AC7873F36B38}" type="slidenum">
              <a:t>41</a:t>
            </a:fld>
          </a:p>
        </p:txBody>
      </p:sp>
    </p:spTree>
  </p:cSld>
  <mc:AlternateContent>
    <mc:Choice Requires="p14">
      <p:transition spd="slow" p14:dur="2000"/>
    </mc:Choice>
    <mc:Fallback>
      <p:transition spd="slow"/>
    </mc:Fallback>
  </mc:AlternateContent>
  <p:timing>
    <p:tnLst>
      <p:par>
        <p:cTn id="679" dur="indefinite" restart="never" nodeType="tmRoot">
          <p:childTnLst>
            <p:seq>
              <p:cTn id="680" dur="indefinite" nodeType="mainSeq">
                <p:childTnLst>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0"/>
                                          </p:stCondLst>
                                        </p:cTn>
                                        <p:tgtEl>
                                          <p:spTgt spid="496"/>
                                        </p:tgtEl>
                                        <p:attrNameLst>
                                          <p:attrName>style.visibility</p:attrName>
                                        </p:attrNameLst>
                                      </p:cBhvr>
                                      <p:to>
                                        <p:strVal val="visible"/>
                                      </p:to>
                                    </p:set>
                                  </p:childTnLst>
                                </p:cTn>
                              </p:par>
                              <p:par>
                                <p:cTn id="685" nodeType="withEffect" fill="hold" presetClass="entr" presetID="1">
                                  <p:stCondLst>
                                    <p:cond delay="0"/>
                                  </p:stCondLst>
                                  <p:childTnLst>
                                    <p:set>
                                      <p:cBhvr>
                                        <p:cTn id="686" dur="1" fill="hold">
                                          <p:stCondLst>
                                            <p:cond delay="0"/>
                                          </p:stCondLst>
                                        </p:cTn>
                                        <p:tgtEl>
                                          <p:spTgt spid="501"/>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498"/>
                                        </p:tgtEl>
                                        <p:attrNameLst>
                                          <p:attrName>style.visibility</p:attrName>
                                        </p:attrNameLst>
                                      </p:cBhvr>
                                      <p:to>
                                        <p:strVal val="visible"/>
                                      </p:to>
                                    </p:set>
                                  </p:childTnLst>
                                </p:cTn>
                              </p:par>
                              <p:par>
                                <p:cTn id="691" nodeType="withEffect" fill="hold" presetClass="entr" presetID="1">
                                  <p:stCondLst>
                                    <p:cond delay="0"/>
                                  </p:stCondLst>
                                  <p:childTnLst>
                                    <p:set>
                                      <p:cBhvr>
                                        <p:cTn id="692" dur="1" fill="hold">
                                          <p:stCondLst>
                                            <p:cond delay="0"/>
                                          </p:stCondLst>
                                        </p:cTn>
                                        <p:tgtEl>
                                          <p:spTgt spid="502"/>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0"/>
                                          </p:stCondLst>
                                        </p:cTn>
                                        <p:tgtEl>
                                          <p:spTgt spid="500"/>
                                        </p:tgtEl>
                                        <p:attrNameLst>
                                          <p:attrName>style.visibility</p:attrName>
                                        </p:attrNameLst>
                                      </p:cBhvr>
                                      <p:to>
                                        <p:strVal val="visible"/>
                                      </p:to>
                                    </p:set>
                                  </p:childTnLst>
                                </p:cTn>
                              </p:par>
                              <p:par>
                                <p:cTn id="697" nodeType="withEffect" fill="hold" presetClass="entr" presetID="1">
                                  <p:stCondLst>
                                    <p:cond delay="0"/>
                                  </p:stCondLst>
                                  <p:childTnLst>
                                    <p:set>
                                      <p:cBhvr>
                                        <p:cTn id="698"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 vs Causation</a:t>
            </a:r>
            <a:endParaRPr b="0" lang="en-US" sz="3600" spc="-1" strike="noStrike">
              <a:solidFill>
                <a:srgbClr val="000000"/>
              </a:solidFill>
              <a:latin typeface="Arial"/>
            </a:endParaRPr>
          </a:p>
        </p:txBody>
      </p:sp>
      <p:sp>
        <p:nvSpPr>
          <p:cNvPr id="508"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SG" sz="2000" spc="-1" strike="noStrike">
                <a:solidFill>
                  <a:srgbClr val="000000"/>
                </a:solidFill>
                <a:latin typeface="Arial"/>
              </a:rPr>
              <a:t>Correlation simply measures the strength and direction of a relationship</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SG" sz="2000" spc="-1" strike="noStrike">
                <a:solidFill>
                  <a:srgbClr val="000000"/>
                </a:solidFill>
                <a:latin typeface="Arial"/>
              </a:rPr>
              <a:t>Example: a study found that ice cream sales was strongly positively correlated with shark attacks. The more ice creams were sold, the more shark attacks occurred. Yet, selling ice cream does not and cannot cause shark attacks.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SG" sz="2000" spc="-1" strike="noStrike">
                <a:solidFill>
                  <a:srgbClr val="000000"/>
                </a:solidFill>
                <a:latin typeface="Arial"/>
              </a:rPr>
              <a:t>Causation implies a </a:t>
            </a:r>
            <a:r>
              <a:rPr b="1" lang="en-SG" sz="2000" spc="-1" strike="noStrike">
                <a:solidFill>
                  <a:srgbClr val="d1282e"/>
                </a:solidFill>
                <a:latin typeface="Arial"/>
              </a:rPr>
              <a:t>cause and effect relationship</a:t>
            </a:r>
            <a:r>
              <a:rPr b="1" lang="en-SG" sz="2000" spc="-1" strike="noStrike">
                <a:solidFill>
                  <a:srgbClr val="000000"/>
                </a:solidFill>
                <a:latin typeface="Arial"/>
              </a:rPr>
              <a:t>: a change in </a:t>
            </a:r>
            <a:r>
              <a:rPr b="1" i="1" lang="en-SG" sz="2000" spc="-1" strike="noStrike">
                <a:solidFill>
                  <a:srgbClr val="000000"/>
                </a:solidFill>
                <a:latin typeface="Arial"/>
              </a:rPr>
              <a:t>B</a:t>
            </a:r>
            <a:r>
              <a:rPr b="1" lang="en-SG" sz="2000" spc="-1" strike="noStrike">
                <a:solidFill>
                  <a:srgbClr val="000000"/>
                </a:solidFill>
                <a:latin typeface="Arial"/>
              </a:rPr>
              <a:t> is caused by a change in </a:t>
            </a:r>
            <a:r>
              <a:rPr b="1" i="1" lang="en-SG" sz="2000" spc="-1" strike="noStrike">
                <a:solidFill>
                  <a:srgbClr val="000000"/>
                </a:solidFill>
                <a:latin typeface="Arial"/>
              </a:rPr>
              <a:t>A</a:t>
            </a:r>
            <a:r>
              <a:rPr b="1" lang="en-SG" sz="2000" spc="-1" strike="noStrike">
                <a:solidFill>
                  <a:srgbClr val="000000"/>
                </a:solidFill>
                <a:latin typeface="Arial"/>
              </a:rPr>
              <a:t>, or vice versa</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SG" sz="2000" spc="-1" strike="noStrike">
                <a:solidFill>
                  <a:srgbClr val="000000"/>
                </a:solidFill>
                <a:latin typeface="Arial"/>
              </a:rPr>
              <a:t>Example: the more I exercise (</a:t>
            </a:r>
            <a:r>
              <a:rPr b="0" i="1" lang="en-SG" sz="2000" spc="-1" strike="noStrike">
                <a:solidFill>
                  <a:srgbClr val="000000"/>
                </a:solidFill>
                <a:latin typeface="Arial"/>
              </a:rPr>
              <a:t>A</a:t>
            </a:r>
            <a:r>
              <a:rPr b="0" lang="en-SG" sz="2000" spc="-1" strike="noStrike">
                <a:solidFill>
                  <a:srgbClr val="000000"/>
                </a:solidFill>
                <a:latin typeface="Arial"/>
              </a:rPr>
              <a:t>), the more I feel fatigue (</a:t>
            </a:r>
            <a:r>
              <a:rPr b="0" i="1" lang="en-SG" sz="2000" spc="-1" strike="noStrike">
                <a:solidFill>
                  <a:srgbClr val="000000"/>
                </a:solidFill>
                <a:latin typeface="Arial"/>
              </a:rPr>
              <a:t>B</a:t>
            </a:r>
            <a:r>
              <a:rPr b="0" lang="en-SG" sz="2000" spc="-1" strike="noStrike">
                <a:solidFill>
                  <a:srgbClr val="000000"/>
                </a:solidFill>
                <a:latin typeface="Arial"/>
              </a:rPr>
              <a:t>) after the exercise. How tired I feel (</a:t>
            </a:r>
            <a:r>
              <a:rPr b="0" i="1" lang="en-SG" sz="2000" spc="-1" strike="noStrike">
                <a:solidFill>
                  <a:srgbClr val="000000"/>
                </a:solidFill>
                <a:latin typeface="Arial"/>
              </a:rPr>
              <a:t>B</a:t>
            </a:r>
            <a:r>
              <a:rPr b="0" lang="en-SG" sz="2000" spc="-1" strike="noStrike">
                <a:solidFill>
                  <a:srgbClr val="000000"/>
                </a:solidFill>
                <a:latin typeface="Arial"/>
              </a:rPr>
              <a:t>) is directly affected by how much I have worked out (</a:t>
            </a:r>
            <a:r>
              <a:rPr b="0" i="1" lang="en-SG" sz="2000" spc="-1" strike="noStrike">
                <a:solidFill>
                  <a:srgbClr val="000000"/>
                </a:solidFill>
                <a:latin typeface="Arial"/>
              </a:rPr>
              <a:t>A</a:t>
            </a:r>
            <a:r>
              <a:rPr b="0" lang="en-SG" sz="2000" spc="-1" strike="noStrike">
                <a:solidFill>
                  <a:srgbClr val="000000"/>
                </a:solidFill>
                <a:latin typeface="Arial"/>
              </a:rPr>
              <a:t>).</a:t>
            </a:r>
            <a:endParaRPr b="1" lang="en-US" sz="2000" spc="-1" strike="noStrike">
              <a:solidFill>
                <a:srgbClr val="000000"/>
              </a:solidFill>
              <a:latin typeface="Arial"/>
            </a:endParaRPr>
          </a:p>
        </p:txBody>
      </p:sp>
      <p:sp>
        <p:nvSpPr>
          <p:cNvPr id="509" name="PlaceHolder 3"/>
          <p:cNvSpPr>
            <a:spLocks noGrp="1"/>
          </p:cNvSpPr>
          <p:nvPr>
            <p:ph type="sldNum" idx="19"/>
          </p:nvPr>
        </p:nvSpPr>
        <p:spPr>
          <a:xfrm rot="16200000">
            <a:off x="11188800" y="5824800"/>
            <a:ext cx="1315440" cy="486360"/>
          </a:xfrm>
          <a:prstGeom prst="rect">
            <a:avLst/>
          </a:prstGeom>
          <a:noFill/>
          <a:ln w="0">
            <a:noFill/>
          </a:ln>
        </p:spPr>
        <p:txBody>
          <a:bodyPr anchor="ctr">
            <a:noAutofit/>
          </a:bodyPr>
          <a:lstStyle>
            <a:lvl1pPr>
              <a:lnSpc>
                <a:spcPct val="100000"/>
              </a:lnSpc>
              <a:buNone/>
              <a:defRPr b="1" lang="en-US" sz="2400" spc="-1" strike="noStrike">
                <a:solidFill>
                  <a:srgbClr val="d1282e"/>
                </a:solidFill>
                <a:latin typeface="Arial"/>
              </a:defRPr>
            </a:lvl1pPr>
          </a:lstStyle>
          <a:p>
            <a:pPr>
              <a:lnSpc>
                <a:spcPct val="100000"/>
              </a:lnSpc>
              <a:buNone/>
            </a:pPr>
            <a:fld id="{8AE20F05-16D7-4C55-9168-BCC467423EB7}" type="slidenum">
              <a:rPr b="1" lang="en-US" sz="2400" spc="-1" strike="noStrike">
                <a:solidFill>
                  <a:srgbClr val="d1282e"/>
                </a:solidFill>
                <a:latin typeface="Arial"/>
              </a:rPr>
              <a:t>&lt;number&gt;</a:t>
            </a:fld>
            <a:endParaRPr b="0" lang="en-US" sz="2400" spc="-1" strike="noStrike">
              <a:latin typeface="Times New Roman"/>
            </a:endParaRPr>
          </a:p>
        </p:txBody>
      </p:sp>
      <p:sp>
        <p:nvSpPr>
          <p:cNvPr id="510" name="TextBox 5"/>
          <p:cNvSpPr/>
          <p:nvPr/>
        </p:nvSpPr>
        <p:spPr>
          <a:xfrm>
            <a:off x="7559640" y="6556680"/>
            <a:ext cx="42868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600" spc="-1" strike="noStrike">
                <a:solidFill>
                  <a:srgbClr val="808080"/>
                </a:solidFill>
                <a:latin typeface="Arial"/>
              </a:rPr>
              <a:t>[JCUS]</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699" dur="indefinite" restart="never" nodeType="tmRoot">
          <p:childTnLst>
            <p:seq>
              <p:cTn id="700" dur="indefinite" nodeType="mainSeq">
                <p:childTnLst>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0"/>
                                          </p:stCondLst>
                                        </p:cTn>
                                        <p:tgtEl>
                                          <p:spTgt spid="508">
                                            <p:txEl>
                                              <p:pRg st="3" end="3"/>
                                            </p:txEl>
                                          </p:spTgt>
                                        </p:tgtEl>
                                        <p:attrNameLst>
                                          <p:attrName>style.visibility</p:attrName>
                                        </p:attrNameLst>
                                      </p:cBhvr>
                                      <p:to>
                                        <p:strVal val="visible"/>
                                      </p:to>
                                    </p:set>
                                  </p:childTnLst>
                                </p:cTn>
                              </p:par>
                            </p:childTnLst>
                          </p:cTn>
                        </p:par>
                      </p:childTnLst>
                    </p:cTn>
                  </p:par>
                  <p:par>
                    <p:cTn id="713" fill="hold">
                      <p:stCondLst>
                        <p:cond delay="indefinite"/>
                      </p:stCondLst>
                      <p:childTnLst>
                        <p:par>
                          <p:cTn id="714" fill="hold">
                            <p:stCondLst>
                              <p:cond delay="0"/>
                            </p:stCondLst>
                            <p:childTnLst>
                              <p:par>
                                <p:cTn id="715" nodeType="clickEffect" fill="hold" presetClass="entr" presetID="1">
                                  <p:stCondLst>
                                    <p:cond delay="0"/>
                                  </p:stCondLst>
                                  <p:childTnLst>
                                    <p:set>
                                      <p:cBhvr>
                                        <p:cTn id="716"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 vs Causation</a:t>
            </a:r>
            <a:endParaRPr b="0" lang="en-US" sz="3600" spc="-1" strike="noStrike">
              <a:solidFill>
                <a:srgbClr val="000000"/>
              </a:solidFill>
              <a:latin typeface="Arial"/>
            </a:endParaRPr>
          </a:p>
        </p:txBody>
      </p:sp>
      <p:sp>
        <p:nvSpPr>
          <p:cNvPr id="51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If we look at the ice cream example, do ice cream sales cause shark attacks? Or do shark attacks cause more ice cream sales?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Neither is true!</a:t>
            </a:r>
            <a:r>
              <a:rPr b="1" lang="en-US" sz="2000" spc="-1" strike="noStrike">
                <a:solidFill>
                  <a:srgbClr val="000000"/>
                </a:solidFill>
                <a:latin typeface="Arial"/>
              </a:rPr>
              <a:t> In fact, an increase in ice cream sales is actually caused by hot weather during summer, and during summer, more people go to the beach to enjoy water sports. This then leads to higher probability of shark attacks.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There is a third or hidden variable (i.e., hot summer weather), that affects our two variables, so we can only say that ice cream sales are positively correlated with shark attacks, but not that one causes the other.</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sp>
        <p:nvSpPr>
          <p:cNvPr id="513" name="TextBox 5"/>
          <p:cNvSpPr/>
          <p:nvPr/>
        </p:nvSpPr>
        <p:spPr>
          <a:xfrm>
            <a:off x="7559640" y="6556680"/>
            <a:ext cx="42868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1600" spc="-1" strike="noStrike">
                <a:solidFill>
                  <a:srgbClr val="808080"/>
                </a:solidFill>
                <a:latin typeface="Arial"/>
              </a:rPr>
              <a:t>[JCUS]</a:t>
            </a:r>
            <a:endParaRPr b="0" lang="en-US" sz="1600" spc="-1" strike="noStrike">
              <a:latin typeface="Arial"/>
            </a:endParaRPr>
          </a:p>
        </p:txBody>
      </p:sp>
      <p:pic>
        <p:nvPicPr>
          <p:cNvPr id="514" name="Picture 4" descr="Shark Black shark isolated on white background black and white shark stock illustrations"/>
          <p:cNvPicPr/>
          <p:nvPr/>
        </p:nvPicPr>
        <p:blipFill>
          <a:blip r:embed="rId1"/>
          <a:stretch/>
        </p:blipFill>
        <p:spPr>
          <a:xfrm>
            <a:off x="6238080" y="5402160"/>
            <a:ext cx="1501560" cy="1447560"/>
          </a:xfrm>
          <a:prstGeom prst="rect">
            <a:avLst/>
          </a:prstGeom>
          <a:ln w="0">
            <a:noFill/>
          </a:ln>
        </p:spPr>
      </p:pic>
      <p:sp>
        <p:nvSpPr>
          <p:cNvPr id="4" name="PlaceHolder 3"/>
          <p:cNvSpPr>
            <a:spLocks noGrp="1"/>
          </p:cNvSpPr>
          <p:nvPr>
            <p:ph type="sldNum" idx="6"/>
          </p:nvPr>
        </p:nvSpPr>
        <p:spPr/>
        <p:txBody>
          <a:bodyPr/>
          <a:p>
            <a:fld id="{9ECB5459-78C3-4048-BE65-35D467A2C592}" type="slidenum">
              <a:t>43</a:t>
            </a:fld>
          </a:p>
        </p:txBody>
      </p:sp>
    </p:spTree>
  </p:cSld>
  <mc:AlternateContent>
    <mc:Choice Requires="p14">
      <p:transition spd="slow" p14:dur="2000"/>
    </mc:Choice>
    <mc:Fallback>
      <p:transition spd="slow"/>
    </mc:Fallback>
  </mc:AlternateContent>
  <p:timing>
    <p:tnLst>
      <p:par>
        <p:cTn id="717" dur="indefinite" restart="never" nodeType="tmRoot">
          <p:childTnLst>
            <p:seq>
              <p:cTn id="718" dur="indefinite" nodeType="mainSeq">
                <p:childTnLst>
                  <p:par>
                    <p:cTn id="719" fill="hold">
                      <p:stCondLst>
                        <p:cond delay="indefinite"/>
                      </p:stCondLst>
                      <p:childTnLst>
                        <p:par>
                          <p:cTn id="720" fill="hold">
                            <p:stCondLst>
                              <p:cond delay="0"/>
                            </p:stCondLst>
                            <p:childTnLst>
                              <p:par>
                                <p:cTn id="721" nodeType="clickEffect" fill="hold" presetClass="entr" presetID="1">
                                  <p:stCondLst>
                                    <p:cond delay="0"/>
                                  </p:stCondLst>
                                  <p:childTnLst>
                                    <p:set>
                                      <p:cBhvr>
                                        <p:cTn id="722" dur="1" fill="hold">
                                          <p:stCondLst>
                                            <p:cond delay="0"/>
                                          </p:stCondLst>
                                        </p:cTn>
                                        <p:tgtEl>
                                          <p:spTgt spid="512">
                                            <p:txEl>
                                              <p:pRg st="0" end="0"/>
                                            </p:txEl>
                                          </p:spTgt>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nodeType="clickEffect" fill="hold" presetClass="entr" presetID="1">
                                  <p:stCondLst>
                                    <p:cond delay="0"/>
                                  </p:stCondLst>
                                  <p:childTnLst>
                                    <p:set>
                                      <p:cBhvr>
                                        <p:cTn id="726" dur="1" fill="hold">
                                          <p:stCondLst>
                                            <p:cond delay="0"/>
                                          </p:stCondLst>
                                        </p:cTn>
                                        <p:tgtEl>
                                          <p:spTgt spid="512">
                                            <p:txEl>
                                              <p:pRg st="2" end="2"/>
                                            </p:txEl>
                                          </p:spTgt>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514"/>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
                                  <p:stCondLst>
                                    <p:cond delay="0"/>
                                  </p:stCondLst>
                                  <p:childTnLst>
                                    <p:set>
                                      <p:cBhvr>
                                        <p:cTn id="732" dur="1" fill="hold">
                                          <p:stCondLst>
                                            <p:cond delay="0"/>
                                          </p:stCondLst>
                                        </p:cTn>
                                        <p:tgtEl>
                                          <p:spTgt spid="51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Correlation is not causation!!!</a:t>
            </a:r>
            <a:endParaRPr b="0" lang="en-US" sz="3600" spc="-1" strike="noStrike">
              <a:solidFill>
                <a:srgbClr val="000000"/>
              </a:solidFill>
              <a:latin typeface="Arial"/>
            </a:endParaRPr>
          </a:p>
        </p:txBody>
      </p:sp>
      <p:pic>
        <p:nvPicPr>
          <p:cNvPr id="516" name="Picture 5" descr=""/>
          <p:cNvPicPr/>
          <p:nvPr/>
        </p:nvPicPr>
        <p:blipFill>
          <a:blip r:embed="rId1"/>
          <a:stretch/>
        </p:blipFill>
        <p:spPr>
          <a:xfrm>
            <a:off x="1905120" y="1524240"/>
            <a:ext cx="8381520" cy="2920680"/>
          </a:xfrm>
          <a:prstGeom prst="rect">
            <a:avLst/>
          </a:prstGeom>
          <a:ln w="0">
            <a:noFill/>
          </a:ln>
        </p:spPr>
      </p:pic>
      <p:graphicFrame>
        <p:nvGraphicFramePr>
          <p:cNvPr id="517" name="Table 6"/>
          <p:cNvGraphicFramePr/>
          <p:nvPr/>
        </p:nvGraphicFramePr>
        <p:xfrm>
          <a:off x="1905120" y="4585680"/>
          <a:ext cx="6199200" cy="1523880"/>
        </p:xfrm>
        <a:graphic>
          <a:graphicData uri="http://schemas.openxmlformats.org/drawingml/2006/table">
            <a:tbl>
              <a:tblPr/>
              <a:tblGrid>
                <a:gridCol w="1360080"/>
                <a:gridCol w="483840"/>
                <a:gridCol w="483840"/>
                <a:gridCol w="483840"/>
                <a:gridCol w="483840"/>
                <a:gridCol w="483840"/>
                <a:gridCol w="483840"/>
                <a:gridCol w="483840"/>
                <a:gridCol w="483840"/>
                <a:gridCol w="483840"/>
                <a:gridCol w="484560"/>
              </a:tblGrid>
              <a:tr h="212760">
                <a:tc>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2000</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2001</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2003</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2004</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2005</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2006</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2007</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2008</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lIns="28440" rIns="28440" tIns="28440" bIns="28440" anchor="ctr">
                      <a:noAutofit/>
                    </a:bodyPr>
                    <a:p>
                      <a:pPr algn="ctr">
                        <a:lnSpc>
                          <a:spcPct val="100000"/>
                        </a:lnSpc>
                        <a:buNone/>
                      </a:pPr>
                      <a:r>
                        <a:rPr b="1" lang="is-IS" sz="1100" spc="-1" strike="noStrike" u="sng">
                          <a:solidFill>
                            <a:srgbClr val="ffffff"/>
                          </a:solidFill>
                          <a:uFillTx/>
                          <a:latin typeface="Arial"/>
                        </a:rPr>
                        <a:t>2009</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708840">
                <a:tc>
                  <a:txBody>
                    <a:bodyPr lIns="28440" rIns="28440" tIns="28440" bIns="28440" anchor="ctr">
                      <a:noAutofit/>
                    </a:bodyPr>
                    <a:p>
                      <a:pPr algn="r">
                        <a:lnSpc>
                          <a:spcPct val="100000"/>
                        </a:lnSpc>
                        <a:buNone/>
                      </a:pPr>
                      <a:r>
                        <a:rPr b="0" lang="en-US" sz="1100" spc="-1" strike="noStrike">
                          <a:solidFill>
                            <a:srgbClr val="000000"/>
                          </a:solidFill>
                          <a:latin typeface="Arial"/>
                        </a:rPr>
                        <a:t>Divorce rate in Maine</a:t>
                      </a:r>
                      <a:br/>
                      <a:r>
                        <a:rPr b="0" lang="en-US" sz="1100" spc="-1" strike="noStrike">
                          <a:solidFill>
                            <a:srgbClr val="000000"/>
                          </a:solidFill>
                          <a:latin typeface="Arial"/>
                        </a:rPr>
                        <a:t>Divorces per 1000 people (US Census)</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en-US" sz="1100" spc="-1" strike="noStrike">
                          <a:solidFill>
                            <a:srgbClr val="000000"/>
                          </a:solidFill>
                          <a:latin typeface="Arial"/>
                        </a:rPr>
                        <a:t>5</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4.7</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4.6</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4.4</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4.3</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4.1</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4.1</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r>
              <a:tr h="679320">
                <a:tc>
                  <a:txBody>
                    <a:bodyPr lIns="28440" rIns="28440" tIns="28440" bIns="28440" anchor="ctr">
                      <a:noAutofit/>
                    </a:bodyPr>
                    <a:p>
                      <a:pPr algn="r">
                        <a:lnSpc>
                          <a:spcPct val="100000"/>
                        </a:lnSpc>
                        <a:buNone/>
                      </a:pPr>
                      <a:r>
                        <a:rPr b="0" lang="en-US" sz="1100" spc="-1" strike="noStrike">
                          <a:solidFill>
                            <a:srgbClr val="000000"/>
                          </a:solidFill>
                          <a:latin typeface="Arial"/>
                        </a:rPr>
                        <a:t>Per capita consumption of margarine (US)</a:t>
                      </a:r>
                      <a:br/>
                      <a:r>
                        <a:rPr b="0" lang="en-US" sz="1100" spc="-1" strike="noStrike">
                          <a:solidFill>
                            <a:srgbClr val="000000"/>
                          </a:solidFill>
                          <a:latin typeface="Arial"/>
                        </a:rPr>
                        <a:t>Pounds (USDA)</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8.2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en-US" sz="1100" spc="-1" strike="noStrike">
                          <a:solidFill>
                            <a:srgbClr val="000000"/>
                          </a:solidFill>
                          <a:latin typeface="Arial"/>
                        </a:rPr>
                        <a:t>7</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6.5</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nb-NO" sz="1100" spc="-1" strike="noStrike">
                          <a:solidFill>
                            <a:srgbClr val="000000"/>
                          </a:solidFill>
                          <a:latin typeface="Arial"/>
                        </a:rPr>
                        <a:t>5.3</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nb-NO" sz="1100" spc="-1" strike="noStrike">
                          <a:solidFill>
                            <a:srgbClr val="000000"/>
                          </a:solidFill>
                          <a:latin typeface="Arial"/>
                        </a:rPr>
                        <a:t>5.2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en-US" sz="1100" spc="-1" strike="noStrike">
                          <a:solidFill>
                            <a:srgbClr val="000000"/>
                          </a:solidFill>
                          <a:latin typeface="Arial"/>
                        </a:rPr>
                        <a:t>4</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4.6</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4.5</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4.2</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c>
                  <a:txBody>
                    <a:bodyPr lIns="28440" rIns="28440" tIns="28440" bIns="28440" anchor="ctr">
                      <a:noAutofit/>
                    </a:bodyPr>
                    <a:p>
                      <a:pPr algn="ctr">
                        <a:lnSpc>
                          <a:spcPct val="100000"/>
                        </a:lnSpc>
                        <a:buNone/>
                      </a:pPr>
                      <a:r>
                        <a:rPr b="0" lang="hr-HR" sz="1100" spc="-1" strike="noStrike">
                          <a:solidFill>
                            <a:srgbClr val="000000"/>
                          </a:solidFill>
                          <a:latin typeface="Arial"/>
                        </a:rPr>
                        <a:t>3.7</a:t>
                      </a:r>
                      <a:endParaRPr b="0" lang="en-US" sz="1100" spc="-1" strike="noStrike">
                        <a:latin typeface="Arial"/>
                      </a:endParaRPr>
                    </a:p>
                  </a:txBody>
                  <a:tcPr anchor="ctr" marL="28440" marR="28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518" name="Rounded Rectangle 8"/>
          <p:cNvSpPr/>
          <p:nvPr/>
        </p:nvSpPr>
        <p:spPr>
          <a:xfrm>
            <a:off x="8599320" y="4717440"/>
            <a:ext cx="1348920" cy="420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ial"/>
              </a:rPr>
              <a:t>r=0.993</a:t>
            </a:r>
            <a:endParaRPr b="0" lang="en-US" sz="2400" spc="-1" strike="noStrike">
              <a:latin typeface="Arial"/>
            </a:endParaRPr>
          </a:p>
        </p:txBody>
      </p:sp>
      <p:sp>
        <p:nvSpPr>
          <p:cNvPr id="519" name="Rounded Rectangle 9"/>
          <p:cNvSpPr/>
          <p:nvPr/>
        </p:nvSpPr>
        <p:spPr>
          <a:xfrm>
            <a:off x="8335800" y="5375520"/>
            <a:ext cx="1875960" cy="4201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Arial"/>
              </a:rPr>
              <a:t>?????????</a:t>
            </a:r>
            <a:endParaRPr b="0" lang="en-US" sz="2400" spc="-1" strike="noStrike">
              <a:latin typeface="Arial"/>
            </a:endParaRPr>
          </a:p>
        </p:txBody>
      </p:sp>
      <p:sp>
        <p:nvSpPr>
          <p:cNvPr id="520" name="TextBox 10"/>
          <p:cNvSpPr/>
          <p:nvPr/>
        </p:nvSpPr>
        <p:spPr>
          <a:xfrm>
            <a:off x="7559640" y="6556680"/>
            <a:ext cx="42868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Arial"/>
              </a:rPr>
              <a:t>http://tylervigen.com/spurious-correlations</a:t>
            </a:r>
            <a:endParaRPr b="0" lang="en-US" sz="1600" spc="-1" strike="noStrike">
              <a:latin typeface="Arial"/>
            </a:endParaRPr>
          </a:p>
        </p:txBody>
      </p:sp>
      <p:sp>
        <p:nvSpPr>
          <p:cNvPr id="3" name="PlaceHolder 2"/>
          <p:cNvSpPr>
            <a:spLocks noGrp="1"/>
          </p:cNvSpPr>
          <p:nvPr>
            <p:ph type="sldNum" idx="9"/>
          </p:nvPr>
        </p:nvSpPr>
        <p:spPr/>
        <p:txBody>
          <a:bodyPr/>
          <a:p>
            <a:fld id="{8B79A8DB-0CE1-4832-A20E-E828BE60A60A}" type="slidenum">
              <a:t>44</a:t>
            </a:fld>
          </a:p>
        </p:txBody>
      </p:sp>
    </p:spTree>
  </p:cSld>
  <mc:AlternateContent>
    <mc:Choice Requires="p14">
      <p:transition spd="slow" p14:dur="2000"/>
    </mc:Choice>
    <mc:Fallback>
      <p:transition spd="slow"/>
    </mc:Fallback>
  </mc:AlternateContent>
  <p:timing>
    <p:tnLst>
      <p:par>
        <p:cTn id="733" dur="indefinite" restart="never" nodeType="tmRoot">
          <p:childTnLst>
            <p:seq>
              <p:cTn id="734" dur="indefinite" nodeType="mainSeq">
                <p:childTnLst>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516"/>
                                        </p:tgtEl>
                                        <p:attrNameLst>
                                          <p:attrName>style.visibility</p:attrName>
                                        </p:attrNameLst>
                                      </p:cBhvr>
                                      <p:to>
                                        <p:strVal val="visible"/>
                                      </p:to>
                                    </p:set>
                                  </p:childTnLst>
                                </p:cTn>
                              </p:par>
                              <p:par>
                                <p:cTn id="739" nodeType="withEffect" fill="hold" presetClass="entr" presetID="1">
                                  <p:stCondLst>
                                    <p:cond delay="0"/>
                                  </p:stCondLst>
                                  <p:childTnLst>
                                    <p:set>
                                      <p:cBhvr>
                                        <p:cTn id="740" dur="1" fill="hold">
                                          <p:stCondLst>
                                            <p:cond delay="0"/>
                                          </p:stCondLst>
                                        </p:cTn>
                                        <p:tgtEl>
                                          <p:spTgt spid="517"/>
                                        </p:tgtEl>
                                        <p:attrNameLst>
                                          <p:attrName>style.visibility</p:attrName>
                                        </p:attrNameLst>
                                      </p:cBhvr>
                                      <p:to>
                                        <p:strVal val="visible"/>
                                      </p:to>
                                    </p:set>
                                  </p:childTnLst>
                                </p:cTn>
                              </p:par>
                              <p:par>
                                <p:cTn id="741" nodeType="withEffect" fill="hold" presetClass="entr" presetID="1">
                                  <p:stCondLst>
                                    <p:cond delay="0"/>
                                  </p:stCondLst>
                                  <p:childTnLst>
                                    <p:set>
                                      <p:cBhvr>
                                        <p:cTn id="742" dur="1" fill="hold">
                                          <p:stCondLst>
                                            <p:cond delay="0"/>
                                          </p:stCondLst>
                                        </p:cTn>
                                        <p:tgtEl>
                                          <p:spTgt spid="520"/>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nodeType="clickEffect" fill="hold" presetClass="entr" presetID="1">
                                  <p:stCondLst>
                                    <p:cond delay="0"/>
                                  </p:stCondLst>
                                  <p:childTnLst>
                                    <p:set>
                                      <p:cBhvr>
                                        <p:cTn id="746" dur="1" fill="hold">
                                          <p:stCondLst>
                                            <p:cond delay="0"/>
                                          </p:stCondLst>
                                        </p:cTn>
                                        <p:tgtEl>
                                          <p:spTgt spid="518"/>
                                        </p:tgtEl>
                                        <p:attrNameLst>
                                          <p:attrName>style.visibility</p:attrName>
                                        </p:attrNameLst>
                                      </p:cBhvr>
                                      <p:to>
                                        <p:strVal val="visible"/>
                                      </p:to>
                                    </p:set>
                                  </p:childTnLst>
                                </p:cTn>
                              </p:par>
                              <p:par>
                                <p:cTn id="747" nodeType="withEffect" fill="hold" presetClass="entr" presetID="1">
                                  <p:stCondLst>
                                    <p:cond delay="0"/>
                                  </p:stCondLst>
                                  <p:childTnLst>
                                    <p:set>
                                      <p:cBhvr>
                                        <p:cTn id="748"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Just to drive the point home </a:t>
            </a:r>
            <a:r>
              <a:rPr b="0" lang="en-US" sz="3600" spc="-60" strike="noStrike" cap="all">
                <a:solidFill>
                  <a:srgbClr val="d1282e"/>
                </a:solidFill>
                <a:latin typeface="Arial Black"/>
              </a:rPr>
              <a:t>…</a:t>
            </a:r>
            <a:endParaRPr b="0" lang="en-US" sz="3600" spc="-1" strike="noStrike">
              <a:solidFill>
                <a:srgbClr val="000000"/>
              </a:solidFill>
              <a:latin typeface="Arial"/>
            </a:endParaRPr>
          </a:p>
        </p:txBody>
      </p:sp>
      <p:pic>
        <p:nvPicPr>
          <p:cNvPr id="522" name="Picture 4" descr=""/>
          <p:cNvPicPr/>
          <p:nvPr/>
        </p:nvPicPr>
        <p:blipFill>
          <a:blip r:embed="rId1"/>
          <a:stretch/>
        </p:blipFill>
        <p:spPr>
          <a:xfrm>
            <a:off x="472320" y="1524240"/>
            <a:ext cx="10508760" cy="5059800"/>
          </a:xfrm>
          <a:prstGeom prst="rect">
            <a:avLst/>
          </a:prstGeom>
          <a:ln w="0">
            <a:noFill/>
          </a:ln>
        </p:spPr>
      </p:pic>
      <p:sp>
        <p:nvSpPr>
          <p:cNvPr id="3" name="PlaceHolder 2"/>
          <p:cNvSpPr>
            <a:spLocks noGrp="1"/>
          </p:cNvSpPr>
          <p:nvPr>
            <p:ph type="sldNum" idx="9"/>
          </p:nvPr>
        </p:nvSpPr>
        <p:spPr/>
        <p:txBody>
          <a:bodyPr/>
          <a:p>
            <a:fld id="{4114C924-628B-462F-95EB-D119CF7ECC67}"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3" name="Picture 4" descr=""/>
          <p:cNvPicPr/>
          <p:nvPr/>
        </p:nvPicPr>
        <p:blipFill>
          <a:blip r:embed="rId1"/>
          <a:stretch/>
        </p:blipFill>
        <p:spPr>
          <a:xfrm>
            <a:off x="1523880" y="-209880"/>
            <a:ext cx="9143640" cy="6857640"/>
          </a:xfrm>
          <a:prstGeom prst="rect">
            <a:avLst/>
          </a:prstGeom>
          <a:ln w="0">
            <a:noFill/>
          </a:ln>
        </p:spPr>
      </p:pic>
      <p:sp>
        <p:nvSpPr>
          <p:cNvPr id="524" name="PlaceHolder 1"/>
          <p:cNvSpPr>
            <a:spLocks noGrp="1"/>
          </p:cNvSpPr>
          <p:nvPr>
            <p:ph type="title"/>
          </p:nvPr>
        </p:nvSpPr>
        <p:spPr>
          <a:xfrm>
            <a:off x="101520" y="5486400"/>
            <a:ext cx="579096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Transformations</a:t>
            </a:r>
            <a:endParaRPr b="0" lang="en-US" sz="3600" spc="-1" strike="noStrike">
              <a:solidFill>
                <a:srgbClr val="000000"/>
              </a:solidFill>
              <a:latin typeface="Arial"/>
            </a:endParaRPr>
          </a:p>
        </p:txBody>
      </p:sp>
      <p:sp>
        <p:nvSpPr>
          <p:cNvPr id="3" name="PlaceHolder 2"/>
          <p:cNvSpPr>
            <a:spLocks noGrp="1"/>
          </p:cNvSpPr>
          <p:nvPr>
            <p:ph type="sldNum" idx="6"/>
          </p:nvPr>
        </p:nvSpPr>
        <p:spPr/>
        <p:txBody>
          <a:bodyPr/>
          <a:p>
            <a:fld id="{C431FF0B-2738-4F3E-848F-95CF25996908}"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Transformations</a:t>
            </a:r>
            <a:endParaRPr b="0" lang="en-US" sz="3600" spc="-1" strike="noStrike">
              <a:solidFill>
                <a:srgbClr val="000000"/>
              </a:solidFill>
              <a:latin typeface="Arial"/>
            </a:endParaRPr>
          </a:p>
        </p:txBody>
      </p:sp>
      <p:sp>
        <p:nvSpPr>
          <p:cNvPr id="52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So, you’ve figured out that your data are: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Skewed</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Have vastly different ranges across datasets and/or different units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do you do?</a:t>
            </a:r>
            <a:endParaRPr b="1" lang="en-US" sz="2000" spc="-1" strike="noStrike">
              <a:solidFill>
                <a:srgbClr val="000000"/>
              </a:solidFill>
              <a:latin typeface="Arial"/>
            </a:endParaRPr>
          </a:p>
        </p:txBody>
      </p:sp>
      <p:sp>
        <p:nvSpPr>
          <p:cNvPr id="527" name="Rounded Rectangle 5"/>
          <p:cNvSpPr/>
          <p:nvPr/>
        </p:nvSpPr>
        <p:spPr>
          <a:xfrm>
            <a:off x="1981080" y="3939480"/>
            <a:ext cx="8245080" cy="17236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2400" spc="-1" strike="noStrike">
                <a:solidFill>
                  <a:srgbClr val="ffffff"/>
                </a:solidFill>
                <a:latin typeface="Arial"/>
              </a:rPr>
              <a:t>Transform the variables to:</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Arial"/>
              </a:rPr>
              <a:t>ease the validity and interpretation of data analyses</a:t>
            </a:r>
            <a:endParaRPr b="0" lang="en-US" sz="2400" spc="-1" strike="noStrike">
              <a:latin typeface="Arial"/>
            </a:endParaRPr>
          </a:p>
          <a:p>
            <a:pPr marL="285840" indent="-285840">
              <a:lnSpc>
                <a:spcPct val="100000"/>
              </a:lnSpc>
              <a:buClr>
                <a:srgbClr val="ffffff"/>
              </a:buClr>
              <a:buFont typeface="Arial"/>
              <a:buChar char="•"/>
            </a:pPr>
            <a:r>
              <a:rPr b="0" lang="en-US" sz="2400" spc="-1" strike="noStrike">
                <a:solidFill>
                  <a:srgbClr val="ffffff"/>
                </a:solidFill>
                <a:latin typeface="Arial"/>
              </a:rPr>
              <a:t>change or ease the type of Stat/ML models you can use</a:t>
            </a:r>
            <a:endParaRPr b="0" lang="en-US" sz="2400" spc="-1" strike="noStrike">
              <a:latin typeface="Arial"/>
            </a:endParaRPr>
          </a:p>
        </p:txBody>
      </p:sp>
      <p:sp>
        <p:nvSpPr>
          <p:cNvPr id="4" name="PlaceHolder 3"/>
          <p:cNvSpPr>
            <a:spLocks noGrp="1"/>
          </p:cNvSpPr>
          <p:nvPr>
            <p:ph type="sldNum" idx="6"/>
          </p:nvPr>
        </p:nvSpPr>
        <p:spPr/>
        <p:txBody>
          <a:bodyPr/>
          <a:p>
            <a:fld id="{C5050EF3-9386-4385-8767-12CCDB4165B3}" type="slidenum">
              <a:t>47</a:t>
            </a:fld>
          </a:p>
        </p:txBody>
      </p:sp>
    </p:spTree>
  </p:cSld>
  <mc:AlternateContent>
    <mc:Choice Requires="p14">
      <p:transition spd="slow" p14:dur="2000"/>
    </mc:Choice>
    <mc:Fallback>
      <p:transition spd="slow"/>
    </mc:Fallback>
  </mc:AlternateContent>
  <p:timing>
    <p:tnLst>
      <p:par>
        <p:cTn id="749" dur="indefinite" restart="never" nodeType="tmRoot">
          <p:childTnLst>
            <p:seq>
              <p:cTn id="750" dur="indefinite" nodeType="mainSeq">
                <p:childTnLst>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526">
                                            <p:txEl>
                                              <p:pRg st="0" end="0"/>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526">
                                            <p:txEl>
                                              <p:pRg st="1" end="1"/>
                                            </p:txEl>
                                          </p:spTgt>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0"/>
                                          </p:stCondLst>
                                        </p:cTn>
                                        <p:tgtEl>
                                          <p:spTgt spid="526">
                                            <p:txEl>
                                              <p:pRg st="2" end="2"/>
                                            </p:txEl>
                                          </p:spTgt>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0"/>
                                          </p:stCondLst>
                                        </p:cTn>
                                        <p:tgtEl>
                                          <p:spTgt spid="526">
                                            <p:txEl>
                                              <p:pRg st="3" end="3"/>
                                            </p:txEl>
                                          </p:spTgt>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Standardization</a:t>
            </a:r>
            <a:endParaRPr b="0" lang="en-US" sz="3600" spc="-1" strike="noStrike">
              <a:solidFill>
                <a:srgbClr val="000000"/>
              </a:solidFill>
              <a:latin typeface="Arial"/>
            </a:endParaRPr>
          </a:p>
        </p:txBody>
      </p:sp>
      <p:sp>
        <p:nvSpPr>
          <p:cNvPr id="52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Transforming the variable to a comparable metric</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known unit</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known mean</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known standard deviation</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known range</a:t>
            </a:r>
            <a:endParaRPr b="0"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Three ways of standardizing:</a:t>
            </a:r>
            <a:endParaRPr b="1"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P-standardization (percentile scores)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Z-standardization (z-scores)</a:t>
            </a:r>
            <a:endParaRPr b="0" lang="en-US" sz="2000" spc="-1" strike="noStrike">
              <a:solidFill>
                <a:srgbClr val="000000"/>
              </a:solidFill>
              <a:latin typeface="Arial"/>
            </a:endParaRPr>
          </a:p>
          <a:p>
            <a:pPr lvl="1" marL="457200" indent="-1828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D-standardization (dichotomize a variable)</a:t>
            </a:r>
            <a:endParaRPr b="0" lang="en-US" sz="2000" spc="-1" strike="noStrike">
              <a:solidFill>
                <a:srgbClr val="000000"/>
              </a:solidFill>
              <a:latin typeface="Arial"/>
            </a:endParaRPr>
          </a:p>
        </p:txBody>
      </p:sp>
      <p:sp>
        <p:nvSpPr>
          <p:cNvPr id="530" name="TextBox 2"/>
          <p:cNvSpPr/>
          <p:nvPr/>
        </p:nvSpPr>
        <p:spPr>
          <a:xfrm>
            <a:off x="7554240" y="6556680"/>
            <a:ext cx="40492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600" spc="-1" strike="noStrike">
                <a:solidFill>
                  <a:srgbClr val="7a7a7a"/>
                </a:solidFill>
                <a:latin typeface="Arial"/>
              </a:rPr>
              <a:t>Slides adapted from Maarten Buis</a:t>
            </a:r>
            <a:endParaRPr b="0" lang="en-US" sz="1600" spc="-1" strike="noStrike">
              <a:latin typeface="Arial"/>
            </a:endParaRPr>
          </a:p>
        </p:txBody>
      </p:sp>
      <p:sp>
        <p:nvSpPr>
          <p:cNvPr id="4" name="PlaceHolder 3"/>
          <p:cNvSpPr>
            <a:spLocks noGrp="1"/>
          </p:cNvSpPr>
          <p:nvPr>
            <p:ph type="sldNum" idx="6"/>
          </p:nvPr>
        </p:nvSpPr>
        <p:spPr/>
        <p:txBody>
          <a:bodyPr/>
          <a:p>
            <a:fld id="{37024870-F8A4-45D2-B2AE-7E1F7F7CFAB2}" type="slidenum">
              <a:t>48</a:t>
            </a:fld>
          </a:p>
        </p:txBody>
      </p:sp>
    </p:spTree>
  </p:cSld>
  <mc:AlternateContent>
    <mc:Choice Requires="p14">
      <p:transition spd="slow" p14:dur="2000"/>
    </mc:Choice>
    <mc:Fallback>
      <p:transition spd="slow"/>
    </mc:Fallback>
  </mc:AlternateContent>
  <p:timing>
    <p:tnLst>
      <p:par>
        <p:cTn id="771" dur="indefinite" restart="never" nodeType="tmRoot">
          <p:childTnLst>
            <p:seq>
              <p:cTn id="772" dur="indefinite" nodeType="mainSeq">
                <p:childTnLst>
                  <p:par>
                    <p:cTn id="773" fill="hold">
                      <p:stCondLst>
                        <p:cond delay="indefinite"/>
                      </p:stCondLst>
                      <p:childTnLst>
                        <p:par>
                          <p:cTn id="774" fill="hold">
                            <p:stCondLst>
                              <p:cond delay="0"/>
                            </p:stCondLst>
                            <p:childTnLst>
                              <p:par>
                                <p:cTn id="775" nodeType="clickEffect" fill="hold" presetClass="entr" presetID="1">
                                  <p:stCondLst>
                                    <p:cond delay="0"/>
                                  </p:stCondLst>
                                  <p:childTnLst>
                                    <p:set>
                                      <p:cBhvr>
                                        <p:cTn id="776" dur="1" fill="hold">
                                          <p:stCondLst>
                                            <p:cond delay="0"/>
                                          </p:stCondLst>
                                        </p:cTn>
                                        <p:tgtEl>
                                          <p:spTgt spid="529">
                                            <p:txEl>
                                              <p:pRg st="0" end="0"/>
                                            </p:txEl>
                                          </p:spTgt>
                                        </p:tgtEl>
                                        <p:attrNameLst>
                                          <p:attrName>style.visibility</p:attrName>
                                        </p:attrNameLst>
                                      </p:cBhvr>
                                      <p:to>
                                        <p:strVal val="visible"/>
                                      </p:to>
                                    </p:set>
                                  </p:childTnLst>
                                </p:cTn>
                              </p:par>
                              <p:par>
                                <p:cTn id="777" nodeType="withEffect" fill="hold" presetClass="entr" presetID="1">
                                  <p:stCondLst>
                                    <p:cond delay="0"/>
                                  </p:stCondLst>
                                  <p:childTnLst>
                                    <p:set>
                                      <p:cBhvr>
                                        <p:cTn id="778" dur="1" fill="hold">
                                          <p:stCondLst>
                                            <p:cond delay="0"/>
                                          </p:stCondLst>
                                        </p:cTn>
                                        <p:tgtEl>
                                          <p:spTgt spid="529">
                                            <p:txEl>
                                              <p:pRg st="1" end="1"/>
                                            </p:txEl>
                                          </p:spTgt>
                                        </p:tgtEl>
                                        <p:attrNameLst>
                                          <p:attrName>style.visibility</p:attrName>
                                        </p:attrNameLst>
                                      </p:cBhvr>
                                      <p:to>
                                        <p:strVal val="visible"/>
                                      </p:to>
                                    </p:set>
                                  </p:childTnLst>
                                </p:cTn>
                              </p:par>
                              <p:par>
                                <p:cTn id="779" nodeType="withEffect" fill="hold" presetClass="entr" presetID="1">
                                  <p:stCondLst>
                                    <p:cond delay="0"/>
                                  </p:stCondLst>
                                  <p:childTnLst>
                                    <p:set>
                                      <p:cBhvr>
                                        <p:cTn id="780" dur="1" fill="hold">
                                          <p:stCondLst>
                                            <p:cond delay="0"/>
                                          </p:stCondLst>
                                        </p:cTn>
                                        <p:tgtEl>
                                          <p:spTgt spid="529">
                                            <p:txEl>
                                              <p:pRg st="2" end="2"/>
                                            </p:txEl>
                                          </p:spTgt>
                                        </p:tgtEl>
                                        <p:attrNameLst>
                                          <p:attrName>style.visibility</p:attrName>
                                        </p:attrNameLst>
                                      </p:cBhvr>
                                      <p:to>
                                        <p:strVal val="visible"/>
                                      </p:to>
                                    </p:set>
                                  </p:childTnLst>
                                </p:cTn>
                              </p:par>
                              <p:par>
                                <p:cTn id="781" nodeType="withEffect" fill="hold" presetClass="entr" presetID="1">
                                  <p:stCondLst>
                                    <p:cond delay="0"/>
                                  </p:stCondLst>
                                  <p:childTnLst>
                                    <p:set>
                                      <p:cBhvr>
                                        <p:cTn id="782" dur="1" fill="hold">
                                          <p:stCondLst>
                                            <p:cond delay="0"/>
                                          </p:stCondLst>
                                        </p:cTn>
                                        <p:tgtEl>
                                          <p:spTgt spid="529">
                                            <p:txEl>
                                              <p:pRg st="3" end="3"/>
                                            </p:txEl>
                                          </p:spTgt>
                                        </p:tgtEl>
                                        <p:attrNameLst>
                                          <p:attrName>style.visibility</p:attrName>
                                        </p:attrNameLst>
                                      </p:cBhvr>
                                      <p:to>
                                        <p:strVal val="visible"/>
                                      </p:to>
                                    </p:set>
                                  </p:childTnLst>
                                </p:cTn>
                              </p:par>
                              <p:par>
                                <p:cTn id="783" nodeType="withEffect" fill="hold" presetClass="entr" presetID="1">
                                  <p:stCondLst>
                                    <p:cond delay="0"/>
                                  </p:stCondLst>
                                  <p:childTnLst>
                                    <p:set>
                                      <p:cBhvr>
                                        <p:cTn id="784" dur="1" fill="hold">
                                          <p:stCondLst>
                                            <p:cond delay="0"/>
                                          </p:stCondLst>
                                        </p:cTn>
                                        <p:tgtEl>
                                          <p:spTgt spid="529">
                                            <p:txEl>
                                              <p:pRg st="4" end="4"/>
                                            </p:txEl>
                                          </p:spTgt>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1">
                                  <p:stCondLst>
                                    <p:cond delay="0"/>
                                  </p:stCondLst>
                                  <p:childTnLst>
                                    <p:set>
                                      <p:cBhvr>
                                        <p:cTn id="788" dur="1" fill="hold">
                                          <p:stCondLst>
                                            <p:cond delay="0"/>
                                          </p:stCondLst>
                                        </p:cTn>
                                        <p:tgtEl>
                                          <p:spTgt spid="529">
                                            <p:txEl>
                                              <p:pRg st="5" end="5"/>
                                            </p:txEl>
                                          </p:spTgt>
                                        </p:tgtEl>
                                        <p:attrNameLst>
                                          <p:attrName>style.visibility</p:attrName>
                                        </p:attrNameLst>
                                      </p:cBhvr>
                                      <p:to>
                                        <p:strVal val="visible"/>
                                      </p:to>
                                    </p:set>
                                  </p:childTnLst>
                                </p:cTn>
                              </p:par>
                              <p:par>
                                <p:cTn id="789" nodeType="withEffect" fill="hold" presetClass="entr" presetID="1">
                                  <p:stCondLst>
                                    <p:cond delay="0"/>
                                  </p:stCondLst>
                                  <p:childTnLst>
                                    <p:set>
                                      <p:cBhvr>
                                        <p:cTn id="790" dur="1" fill="hold">
                                          <p:stCondLst>
                                            <p:cond delay="0"/>
                                          </p:stCondLst>
                                        </p:cTn>
                                        <p:tgtEl>
                                          <p:spTgt spid="529">
                                            <p:txEl>
                                              <p:pRg st="6" end="6"/>
                                            </p:txEl>
                                          </p:spTgt>
                                        </p:tgtEl>
                                        <p:attrNameLst>
                                          <p:attrName>style.visibility</p:attrName>
                                        </p:attrNameLst>
                                      </p:cBhvr>
                                      <p:to>
                                        <p:strVal val="visible"/>
                                      </p:to>
                                    </p:set>
                                  </p:childTnLst>
                                </p:cTn>
                              </p:par>
                              <p:par>
                                <p:cTn id="791" nodeType="withEffect" fill="hold" presetClass="entr" presetID="1">
                                  <p:stCondLst>
                                    <p:cond delay="0"/>
                                  </p:stCondLst>
                                  <p:childTnLst>
                                    <p:set>
                                      <p:cBhvr>
                                        <p:cTn id="792" dur="1" fill="hold">
                                          <p:stCondLst>
                                            <p:cond delay="0"/>
                                          </p:stCondLst>
                                        </p:cTn>
                                        <p:tgtEl>
                                          <p:spTgt spid="529">
                                            <p:txEl>
                                              <p:pRg st="7" end="7"/>
                                            </p:txEl>
                                          </p:spTgt>
                                        </p:tgtEl>
                                        <p:attrNameLst>
                                          <p:attrName>style.visibility</p:attrName>
                                        </p:attrNameLst>
                                      </p:cBhvr>
                                      <p:to>
                                        <p:strVal val="visible"/>
                                      </p:to>
                                    </p:set>
                                  </p:childTnLst>
                                </p:cTn>
                              </p:par>
                              <p:par>
                                <p:cTn id="793" nodeType="withEffect" fill="hold" presetClass="entr" presetID="1">
                                  <p:stCondLst>
                                    <p:cond delay="0"/>
                                  </p:stCondLst>
                                  <p:childTnLst>
                                    <p:set>
                                      <p:cBhvr>
                                        <p:cTn id="794" dur="1" fill="hold">
                                          <p:stCondLst>
                                            <p:cond delay="0"/>
                                          </p:stCondLst>
                                        </p:cTn>
                                        <p:tgtEl>
                                          <p:spTgt spid="52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When you should always standardize</a:t>
            </a:r>
            <a:endParaRPr b="0" lang="en-US" sz="3600" spc="-1" strike="noStrike">
              <a:solidFill>
                <a:srgbClr val="000000"/>
              </a:solidFill>
              <a:latin typeface="Arial"/>
            </a:endParaRPr>
          </a:p>
        </p:txBody>
      </p:sp>
      <p:sp>
        <p:nvSpPr>
          <p:cNvPr id="53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When averaging multiple variables, e.g. when creating a socioeconomic status variable out of income and education.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When comparing the effects of variables with unequal units, e.g. does age or education have a larger effect on income? </a:t>
            </a:r>
            <a:endParaRPr b="1" lang="en-US" sz="2000" spc="-1" strike="noStrike">
              <a:solidFill>
                <a:srgbClr val="000000"/>
              </a:solidFill>
              <a:latin typeface="Arial"/>
            </a:endParaRPr>
          </a:p>
        </p:txBody>
      </p:sp>
      <p:pic>
        <p:nvPicPr>
          <p:cNvPr id="533" name="Picture 8" descr=""/>
          <p:cNvPicPr/>
          <p:nvPr/>
        </p:nvPicPr>
        <p:blipFill>
          <a:blip r:embed="rId1"/>
          <a:stretch/>
        </p:blipFill>
        <p:spPr>
          <a:xfrm>
            <a:off x="3171960" y="3558600"/>
            <a:ext cx="2567160" cy="2567160"/>
          </a:xfrm>
          <a:prstGeom prst="rect">
            <a:avLst/>
          </a:prstGeom>
          <a:ln w="0">
            <a:noFill/>
          </a:ln>
        </p:spPr>
      </p:pic>
      <p:pic>
        <p:nvPicPr>
          <p:cNvPr id="534" name="Picture 9" descr=""/>
          <p:cNvPicPr/>
          <p:nvPr/>
        </p:nvPicPr>
        <p:blipFill>
          <a:blip r:embed="rId2"/>
          <a:stretch/>
        </p:blipFill>
        <p:spPr>
          <a:xfrm>
            <a:off x="6476400" y="3797640"/>
            <a:ext cx="2155320" cy="2265480"/>
          </a:xfrm>
          <a:prstGeom prst="rect">
            <a:avLst/>
          </a:prstGeom>
          <a:ln w="0">
            <a:noFill/>
          </a:ln>
        </p:spPr>
      </p:pic>
      <p:sp>
        <p:nvSpPr>
          <p:cNvPr id="535" name="TextBox 7"/>
          <p:cNvSpPr/>
          <p:nvPr/>
        </p:nvSpPr>
        <p:spPr>
          <a:xfrm>
            <a:off x="7554240" y="6556680"/>
            <a:ext cx="40492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600" spc="-1" strike="noStrike">
                <a:solidFill>
                  <a:srgbClr val="7a7a7a"/>
                </a:solidFill>
                <a:latin typeface="Arial"/>
              </a:rPr>
              <a:t>Slides adapted from Maarten Buis</a:t>
            </a:r>
            <a:endParaRPr b="0" lang="en-US" sz="1600" spc="-1" strike="noStrike">
              <a:latin typeface="Arial"/>
            </a:endParaRPr>
          </a:p>
        </p:txBody>
      </p:sp>
      <p:sp>
        <p:nvSpPr>
          <p:cNvPr id="4" name="PlaceHolder 3"/>
          <p:cNvSpPr>
            <a:spLocks noGrp="1"/>
          </p:cNvSpPr>
          <p:nvPr>
            <p:ph type="sldNum" idx="6"/>
          </p:nvPr>
        </p:nvSpPr>
        <p:spPr/>
        <p:txBody>
          <a:bodyPr/>
          <a:p>
            <a:fld id="{0AB08DBE-466C-4F6A-BB27-3922B8944C35}" type="slidenum">
              <a:t>49</a:t>
            </a:fld>
          </a:p>
        </p:txBody>
      </p:sp>
    </p:spTree>
  </p:cSld>
  <mc:AlternateContent>
    <mc:Choice Requires="p14">
      <p:transition spd="slow" p14:dur="2000"/>
    </mc:Choice>
    <mc:Fallback>
      <p:transition spd="slow"/>
    </mc:Fallback>
  </mc:AlternateContent>
  <p:timing>
    <p:tnLst>
      <p:par>
        <p:cTn id="795" dur="indefinite" restart="never" nodeType="tmRoot">
          <p:childTnLst>
            <p:seq>
              <p:cTn id="796" dur="indefinite" nodeType="mainSeq">
                <p:childTnLst>
                  <p:par>
                    <p:cTn id="797" fill="hold">
                      <p:stCondLst>
                        <p:cond delay="indefinite"/>
                      </p:stCondLst>
                      <p:childTnLst>
                        <p:par>
                          <p:cTn id="798" fill="hold">
                            <p:stCondLst>
                              <p:cond delay="0"/>
                            </p:stCondLst>
                            <p:childTnLst>
                              <p:par>
                                <p:cTn id="799" nodeType="clickEffect" fill="hold" presetClass="entr" presetID="1">
                                  <p:stCondLst>
                                    <p:cond delay="0"/>
                                  </p:stCondLst>
                                  <p:childTnLst>
                                    <p:set>
                                      <p:cBhvr>
                                        <p:cTn id="800" dur="1" fill="hold">
                                          <p:stCondLst>
                                            <p:cond delay="0"/>
                                          </p:stCondLst>
                                        </p:cTn>
                                        <p:tgtEl>
                                          <p:spTgt spid="532">
                                            <p:txEl>
                                              <p:pRg st="0" end="0"/>
                                            </p:txEl>
                                          </p:spTgt>
                                        </p:tgtEl>
                                        <p:attrNameLst>
                                          <p:attrName>style.visibility</p:attrName>
                                        </p:attrNameLst>
                                      </p:cBhvr>
                                      <p:to>
                                        <p:strVal val="visible"/>
                                      </p:to>
                                    </p:set>
                                  </p:childTnLst>
                                </p:cTn>
                              </p:par>
                            </p:childTnLst>
                          </p:cTn>
                        </p:par>
                      </p:childTnLst>
                    </p:cTn>
                  </p:par>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532">
                                            <p:txEl>
                                              <p:pRg st="1" end="1"/>
                                            </p:txEl>
                                          </p:spTgt>
                                        </p:tgtEl>
                                        <p:attrNameLst>
                                          <p:attrName>style.visibility</p:attrName>
                                        </p:attrNameLst>
                                      </p:cBhvr>
                                      <p:to>
                                        <p:strVal val="visible"/>
                                      </p:to>
                                    </p:set>
                                  </p:childTnLst>
                                </p:cTn>
                              </p:par>
                              <p:par>
                                <p:cTn id="805" nodeType="withEffect" fill="hold" presetClass="entr" presetID="1">
                                  <p:stCondLst>
                                    <p:cond delay="0"/>
                                  </p:stCondLst>
                                  <p:childTnLst>
                                    <p:set>
                                      <p:cBhvr>
                                        <p:cTn id="806" dur="1" fill="hold">
                                          <p:stCondLst>
                                            <p:cond delay="0"/>
                                          </p:stCondLst>
                                        </p:cTn>
                                        <p:tgtEl>
                                          <p:spTgt spid="533"/>
                                        </p:tgtEl>
                                        <p:attrNameLst>
                                          <p:attrName>style.visibility</p:attrName>
                                        </p:attrNameLst>
                                      </p:cBhvr>
                                      <p:to>
                                        <p:strVal val="visible"/>
                                      </p:to>
                                    </p:set>
                                  </p:childTnLst>
                                </p:cTn>
                              </p:par>
                              <p:par>
                                <p:cTn id="807" nodeType="withEffect" fill="hold" presetClass="entr" presetID="1">
                                  <p:stCondLst>
                                    <p:cond delay="0"/>
                                  </p:stCondLst>
                                  <p:childTnLst>
                                    <p:set>
                                      <p:cBhvr>
                                        <p:cTn id="808"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Today’s lesson: Summary Statistics</a:t>
            </a:r>
            <a:endParaRPr b="0" lang="en-US" sz="3600" spc="-1" strike="noStrike">
              <a:solidFill>
                <a:srgbClr val="000000"/>
              </a:solidFill>
              <a:latin typeface="Arial"/>
            </a:endParaRPr>
          </a:p>
        </p:txBody>
      </p:sp>
      <p:sp>
        <p:nvSpPr>
          <p:cNvPr id="262"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Part of </a:t>
            </a:r>
            <a:r>
              <a:rPr b="1" lang="en-US" sz="2000" spc="-1" strike="noStrike">
                <a:solidFill>
                  <a:srgbClr val="d1282e"/>
                </a:solidFill>
                <a:latin typeface="Arial"/>
              </a:rPr>
              <a:t>descriptive statistics</a:t>
            </a:r>
            <a:r>
              <a:rPr b="1" lang="en-US" sz="2000" spc="-1" strike="noStrike">
                <a:solidFill>
                  <a:srgbClr val="000000"/>
                </a:solidFill>
                <a:latin typeface="Arial"/>
              </a:rPr>
              <a:t>, used to summarize data:</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Convey lots of information with extreme simplicity</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Descriptive statistics for a variable:</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Measures of location: mean, median, mode</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Measure of dispersion: variance, standard deviation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Measuring correlation of two variables:</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Understanding correlation</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Measuring correlation</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Scatter plots and regression</a:t>
            </a:r>
            <a:endParaRPr b="1" lang="en-US" sz="2000" spc="-1" strike="noStrike">
              <a:solidFill>
                <a:srgbClr val="000000"/>
              </a:solidFill>
              <a:latin typeface="Arial"/>
            </a:endParaRPr>
          </a:p>
        </p:txBody>
      </p:sp>
      <p:sp>
        <p:nvSpPr>
          <p:cNvPr id="263" name="TextBox 3"/>
          <p:cNvSpPr/>
          <p:nvPr/>
        </p:nvSpPr>
        <p:spPr>
          <a:xfrm>
            <a:off x="3467520" y="6475680"/>
            <a:ext cx="837900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808080"/>
                </a:solidFill>
                <a:latin typeface="Arial"/>
              </a:rPr>
              <a:t>Thanks to William Green (NYU Stern IOMS) and Hector Corrada Bravo (UMD)</a:t>
            </a:r>
            <a:endParaRPr b="0" lang="en-US" sz="1800" spc="-1" strike="noStrike">
              <a:latin typeface="Arial"/>
            </a:endParaRPr>
          </a:p>
        </p:txBody>
      </p:sp>
      <p:sp>
        <p:nvSpPr>
          <p:cNvPr id="4" name="PlaceHolder 3"/>
          <p:cNvSpPr>
            <a:spLocks noGrp="1"/>
          </p:cNvSpPr>
          <p:nvPr>
            <p:ph type="sldNum" idx="6"/>
          </p:nvPr>
        </p:nvSpPr>
        <p:spPr/>
        <p:txBody>
          <a:bodyPr/>
          <a:p>
            <a:fld id="{8A95596D-A2C2-4240-A201-DC45E5EAFBEF}" type="slidenum">
              <a:t>5</a:t>
            </a:fld>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62">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62">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262">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62">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62">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62">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262">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262">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26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i="1" lang="en-US" sz="3600" spc="-60" strike="noStrike" cap="all">
                <a:solidFill>
                  <a:srgbClr val="d1282e"/>
                </a:solidFill>
                <a:latin typeface="Arial Black"/>
              </a:rPr>
              <a:t>P</a:t>
            </a:r>
            <a:r>
              <a:rPr b="0" lang="en-US" sz="3600" spc="-60" strike="noStrike" cap="all">
                <a:solidFill>
                  <a:srgbClr val="d1282e"/>
                </a:solidFill>
                <a:latin typeface="Arial Black"/>
              </a:rPr>
              <a:t>-Standardization</a:t>
            </a:r>
            <a:endParaRPr b="0" lang="en-US" sz="3600" spc="-1" strike="noStrike">
              <a:solidFill>
                <a:srgbClr val="000000"/>
              </a:solidFill>
              <a:latin typeface="Arial"/>
            </a:endParaRPr>
          </a:p>
        </p:txBody>
      </p:sp>
      <p:sp>
        <p:nvSpPr>
          <p:cNvPr id="537"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90000"/>
              </a:lnSpc>
              <a:spcBef>
                <a:spcPts val="400"/>
              </a:spcBef>
              <a:spcAft>
                <a:spcPts val="601"/>
              </a:spcAft>
              <a:buNone/>
              <a:tabLst>
                <a:tab algn="l" pos="0"/>
              </a:tabLst>
            </a:pPr>
            <a:r>
              <a:rPr b="1" lang="en-US" sz="2000" spc="-1" strike="noStrike">
                <a:solidFill>
                  <a:srgbClr val="000000"/>
                </a:solidFill>
                <a:latin typeface="Arial"/>
              </a:rPr>
              <a:t>Every observation is assigned a number between 0 and 100, indicating the percentage of observation beneath it.</a:t>
            </a:r>
            <a:endParaRPr b="1" lang="en-US" sz="2000" spc="-1" strike="noStrike">
              <a:solidFill>
                <a:srgbClr val="000000"/>
              </a:solidFill>
              <a:latin typeface="Arial"/>
            </a:endParaRPr>
          </a:p>
          <a:p>
            <a:pPr>
              <a:lnSpc>
                <a:spcPct val="90000"/>
              </a:lnSpc>
              <a:spcBef>
                <a:spcPts val="400"/>
              </a:spcBef>
              <a:spcAft>
                <a:spcPts val="601"/>
              </a:spcAft>
              <a:buNone/>
              <a:tabLst>
                <a:tab algn="l" pos="0"/>
              </a:tabLst>
            </a:pPr>
            <a:r>
              <a:rPr b="1" lang="en-US" sz="2000" spc="-1" strike="noStrike">
                <a:solidFill>
                  <a:srgbClr val="000000"/>
                </a:solidFill>
                <a:latin typeface="Arial"/>
              </a:rPr>
              <a:t>Can be read from the cumulative distribution</a:t>
            </a:r>
            <a:endParaRPr b="1" lang="en-US" sz="2000" spc="-1" strike="noStrike">
              <a:solidFill>
                <a:srgbClr val="000000"/>
              </a:solidFill>
              <a:latin typeface="Arial"/>
            </a:endParaRPr>
          </a:p>
          <a:p>
            <a:pPr>
              <a:lnSpc>
                <a:spcPct val="90000"/>
              </a:lnSpc>
              <a:spcBef>
                <a:spcPts val="400"/>
              </a:spcBef>
              <a:spcAft>
                <a:spcPts val="601"/>
              </a:spcAft>
              <a:buNone/>
              <a:tabLst>
                <a:tab algn="l" pos="0"/>
              </a:tabLst>
            </a:pPr>
            <a:r>
              <a:rPr b="1" lang="en-US" sz="2000" spc="-1" strike="noStrike">
                <a:solidFill>
                  <a:srgbClr val="000000"/>
                </a:solidFill>
                <a:latin typeface="Arial"/>
              </a:rPr>
              <a:t>In case of knots: assign midpoints</a:t>
            </a:r>
            <a:endParaRPr b="1" lang="en-US" sz="2000" spc="-1" strike="noStrike">
              <a:solidFill>
                <a:srgbClr val="000000"/>
              </a:solidFill>
              <a:latin typeface="Arial"/>
            </a:endParaRPr>
          </a:p>
          <a:p>
            <a:pPr>
              <a:lnSpc>
                <a:spcPct val="90000"/>
              </a:lnSpc>
              <a:spcBef>
                <a:spcPts val="400"/>
              </a:spcBef>
              <a:spcAft>
                <a:spcPts val="601"/>
              </a:spcAft>
              <a:buNone/>
              <a:tabLst>
                <a:tab algn="l" pos="0"/>
              </a:tabLst>
            </a:pPr>
            <a:r>
              <a:rPr b="1" lang="en-US" sz="2000" spc="-1" strike="noStrike">
                <a:solidFill>
                  <a:srgbClr val="000000"/>
                </a:solidFill>
                <a:latin typeface="Arial"/>
              </a:rPr>
              <a:t>The median, quartiles, quintiles, and deciles are special cases of P-scores.</a:t>
            </a:r>
            <a:endParaRPr b="1" lang="en-US" sz="2000" spc="-1" strike="noStrike">
              <a:solidFill>
                <a:srgbClr val="000000"/>
              </a:solidFill>
              <a:latin typeface="Arial"/>
            </a:endParaRPr>
          </a:p>
        </p:txBody>
      </p:sp>
      <p:sp>
        <p:nvSpPr>
          <p:cNvPr id="538" name="TextBox 6"/>
          <p:cNvSpPr/>
          <p:nvPr/>
        </p:nvSpPr>
        <p:spPr>
          <a:xfrm>
            <a:off x="7554240" y="6556680"/>
            <a:ext cx="40492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600" spc="-1" strike="noStrike">
                <a:solidFill>
                  <a:srgbClr val="7a7a7a"/>
                </a:solidFill>
                <a:latin typeface="Arial"/>
              </a:rPr>
              <a:t>Slides adapted from Maarten Buis</a:t>
            </a:r>
            <a:endParaRPr b="0" lang="en-US" sz="1600" spc="-1" strike="noStrike">
              <a:latin typeface="Arial"/>
            </a:endParaRPr>
          </a:p>
        </p:txBody>
      </p:sp>
      <p:sp>
        <p:nvSpPr>
          <p:cNvPr id="4" name="PlaceHolder 3"/>
          <p:cNvSpPr>
            <a:spLocks noGrp="1"/>
          </p:cNvSpPr>
          <p:nvPr>
            <p:ph type="sldNum" idx="6"/>
          </p:nvPr>
        </p:nvSpPr>
        <p:spPr/>
        <p:txBody>
          <a:bodyPr/>
          <a:p>
            <a:fld id="{07D82AD4-1600-4431-935B-E652567BD35E}" type="slidenum">
              <a:t>50</a:t>
            </a:fld>
          </a:p>
        </p:txBody>
      </p:sp>
    </p:spTree>
  </p:cSld>
  <mc:AlternateContent>
    <mc:Choice Requires="p14">
      <p:transition spd="slow" p14:dur="2000"/>
    </mc:Choice>
    <mc:Fallback>
      <p:transition spd="slow"/>
    </mc:Fallback>
  </mc:AlternateContent>
  <p:timing>
    <p:tnLst>
      <p:par>
        <p:cTn id="809" dur="indefinite" restart="never" nodeType="tmRoot">
          <p:childTnLst>
            <p:seq>
              <p:cTn id="810" dur="indefinite" nodeType="mainSeq">
                <p:childTnLst>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0"/>
                                          </p:stCondLst>
                                        </p:cTn>
                                        <p:tgtEl>
                                          <p:spTgt spid="537">
                                            <p:txEl>
                                              <p:pRg st="0" end="0"/>
                                            </p:txEl>
                                          </p:spTgt>
                                        </p:tgtEl>
                                        <p:attrNameLst>
                                          <p:attrName>style.visibility</p:attrName>
                                        </p:attrNameLst>
                                      </p:cBhvr>
                                      <p:to>
                                        <p:strVal val="visible"/>
                                      </p:to>
                                    </p:set>
                                  </p:childTnLst>
                                </p:cTn>
                              </p:par>
                            </p:childTnLst>
                          </p:cTn>
                        </p:par>
                      </p:childTnLst>
                    </p:cTn>
                  </p:par>
                  <p:par>
                    <p:cTn id="815" fill="hold">
                      <p:stCondLst>
                        <p:cond delay="indefinite"/>
                      </p:stCondLst>
                      <p:childTnLst>
                        <p:par>
                          <p:cTn id="816" fill="hold">
                            <p:stCondLst>
                              <p:cond delay="0"/>
                            </p:stCondLst>
                            <p:childTnLst>
                              <p:par>
                                <p:cTn id="817" nodeType="clickEffect" fill="hold" presetClass="entr" presetID="1">
                                  <p:stCondLst>
                                    <p:cond delay="0"/>
                                  </p:stCondLst>
                                  <p:childTnLst>
                                    <p:set>
                                      <p:cBhvr>
                                        <p:cTn id="818" dur="1" fill="hold">
                                          <p:stCondLst>
                                            <p:cond delay="0"/>
                                          </p:stCondLst>
                                        </p:cTn>
                                        <p:tgtEl>
                                          <p:spTgt spid="537">
                                            <p:txEl>
                                              <p:pRg st="1" end="1"/>
                                            </p:txEl>
                                          </p:spTgt>
                                        </p:tgtEl>
                                        <p:attrNameLst>
                                          <p:attrName>style.visibility</p:attrName>
                                        </p:attrNameLst>
                                      </p:cBhvr>
                                      <p:to>
                                        <p:strVal val="visible"/>
                                      </p:to>
                                    </p:se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537">
                                            <p:txEl>
                                              <p:pRg st="2" end="2"/>
                                            </p:txEl>
                                          </p:spTgt>
                                        </p:tgtEl>
                                        <p:attrNameLst>
                                          <p:attrName>style.visibility</p:attrName>
                                        </p:attrNameLst>
                                      </p:cBhvr>
                                      <p:to>
                                        <p:strVal val="visible"/>
                                      </p:to>
                                    </p:set>
                                  </p:childTnLst>
                                </p:cTn>
                              </p:par>
                            </p:childTnLst>
                          </p:cTn>
                        </p:par>
                      </p:childTnLst>
                    </p:cTn>
                  </p:par>
                  <p:par>
                    <p:cTn id="823" fill="hold">
                      <p:stCondLst>
                        <p:cond delay="indefinite"/>
                      </p:stCondLst>
                      <p:childTnLst>
                        <p:par>
                          <p:cTn id="824" fill="hold">
                            <p:stCondLst>
                              <p:cond delay="0"/>
                            </p:stCondLst>
                            <p:childTnLst>
                              <p:par>
                                <p:cTn id="825" nodeType="clickEffect" fill="hold" presetClass="entr" presetID="1">
                                  <p:stCondLst>
                                    <p:cond delay="0"/>
                                  </p:stCondLst>
                                  <p:childTnLst>
                                    <p:set>
                                      <p:cBhvr>
                                        <p:cTn id="826" dur="1" fill="hold">
                                          <p:stCondLst>
                                            <p:cond delay="0"/>
                                          </p:stCondLst>
                                        </p:cTn>
                                        <p:tgtEl>
                                          <p:spTgt spid="53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39" name="Object 5"/>
          <p:cNvGraphicFramePr/>
          <p:nvPr/>
        </p:nvGraphicFramePr>
        <p:xfrm>
          <a:off x="3581280" y="457200"/>
          <a:ext cx="4650840" cy="6171840"/>
        </p:xfrm>
        <a:graphic>
          <a:graphicData uri="http://schemas.openxmlformats.org/presentationml/2006/ole">
            <p:oleObj progId="Excel.Sheet.8" r:id="rId1" spid="">
              <p:embed/>
              <p:pic>
                <p:nvPicPr>
                  <p:cNvPr id="540" name="Object 5" descr=""/>
                  <p:cNvPicPr/>
                  <p:nvPr/>
                </p:nvPicPr>
                <p:blipFill>
                  <a:blip r:embed="rId2"/>
                  <a:stretch/>
                </p:blipFill>
                <p:spPr>
                  <a:xfrm>
                    <a:off x="3581280" y="457200"/>
                    <a:ext cx="4650840" cy="6171840"/>
                  </a:xfrm>
                  <a:prstGeom prst="rect">
                    <a:avLst/>
                  </a:prstGeom>
                  <a:ln w="0">
                    <a:noFill/>
                  </a:ln>
                </p:spPr>
              </p:pic>
            </p:oleObj>
          </a:graphicData>
        </a:graphic>
      </p:graphicFrame>
      <p:sp>
        <p:nvSpPr>
          <p:cNvPr id="541" name="TextBox 5"/>
          <p:cNvSpPr/>
          <p:nvPr/>
        </p:nvSpPr>
        <p:spPr>
          <a:xfrm>
            <a:off x="7554240" y="6556680"/>
            <a:ext cx="40492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600" spc="-1" strike="noStrike">
                <a:solidFill>
                  <a:srgbClr val="7a7a7a"/>
                </a:solidFill>
                <a:latin typeface="Arial"/>
              </a:rPr>
              <a:t>Slides adapted from Maarten Buis</a:t>
            </a:r>
            <a:endParaRPr b="0" lang="en-US" sz="1600" spc="-1" strike="noStrike">
              <a:latin typeface="Arial"/>
            </a:endParaRPr>
          </a:p>
        </p:txBody>
      </p:sp>
      <p:pic>
        <p:nvPicPr>
          <p:cNvPr id="542" name="" descr=""/>
          <p:cNvPicPr/>
          <p:nvPr/>
        </p:nvPicPr>
        <p:blipFill>
          <a:blip r:embed="rId3"/>
          <a:stretch/>
        </p:blipFill>
        <p:spPr>
          <a:xfrm>
            <a:off x="3581280" y="457200"/>
            <a:ext cx="4648320" cy="6172200"/>
          </a:xfrm>
          <a:prstGeom prst="rect">
            <a:avLst/>
          </a:prstGeom>
          <a:ln w="0">
            <a:noFill/>
          </a:ln>
        </p:spPr>
      </p:pic>
      <p:sp>
        <p:nvSpPr>
          <p:cNvPr id="2" name="PlaceHolder 1"/>
          <p:cNvSpPr>
            <a:spLocks noGrp="1"/>
          </p:cNvSpPr>
          <p:nvPr>
            <p:ph type="sldNum" idx="12"/>
          </p:nvPr>
        </p:nvSpPr>
        <p:spPr/>
        <p:txBody>
          <a:bodyPr/>
          <a:p>
            <a:fld id="{593595E5-1A21-48A5-B943-5A14F67EA5A8}" type="slidenum">
              <a:t>51</a:t>
            </a:fld>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P-standardization</a:t>
            </a:r>
            <a:endParaRPr b="0" lang="en-US" sz="3600" spc="-1" strike="noStrike">
              <a:solidFill>
                <a:srgbClr val="000000"/>
              </a:solidFill>
              <a:latin typeface="Arial"/>
            </a:endParaRPr>
          </a:p>
        </p:txBody>
      </p:sp>
      <p:sp>
        <p:nvSpPr>
          <p:cNvPr id="54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90000"/>
              </a:lnSpc>
              <a:spcBef>
                <a:spcPts val="561"/>
              </a:spcBef>
              <a:spcAft>
                <a:spcPts val="601"/>
              </a:spcAft>
              <a:buNone/>
              <a:tabLst>
                <a:tab algn="l" pos="0"/>
              </a:tabLst>
            </a:pPr>
            <a:r>
              <a:rPr b="1" lang="en-US" sz="2800" spc="-1" strike="noStrike">
                <a:solidFill>
                  <a:srgbClr val="000000"/>
                </a:solidFill>
                <a:latin typeface="Arial"/>
              </a:rPr>
              <a:t>Turns the variable into a ranking, i.e. it turns the variable into a ordinal variable.</a:t>
            </a:r>
            <a:endParaRPr b="1" lang="en-US" sz="2800" spc="-1" strike="noStrike">
              <a:solidFill>
                <a:srgbClr val="000000"/>
              </a:solidFill>
              <a:latin typeface="Arial"/>
            </a:endParaRPr>
          </a:p>
          <a:p>
            <a:pPr>
              <a:lnSpc>
                <a:spcPct val="90000"/>
              </a:lnSpc>
              <a:spcBef>
                <a:spcPts val="561"/>
              </a:spcBef>
              <a:spcAft>
                <a:spcPts val="601"/>
              </a:spcAft>
              <a:buNone/>
              <a:tabLst>
                <a:tab algn="l" pos="0"/>
              </a:tabLst>
            </a:pPr>
            <a:r>
              <a:rPr b="1" lang="en-US" sz="2800" spc="-1" strike="noStrike">
                <a:solidFill>
                  <a:srgbClr val="000000"/>
                </a:solidFill>
                <a:latin typeface="Arial"/>
              </a:rPr>
              <a:t>It is a non-linear transformation: relative distances change</a:t>
            </a:r>
            <a:endParaRPr b="1" lang="en-US" sz="2800" spc="-1" strike="noStrike">
              <a:solidFill>
                <a:srgbClr val="000000"/>
              </a:solidFill>
              <a:latin typeface="Arial"/>
            </a:endParaRPr>
          </a:p>
          <a:p>
            <a:pPr>
              <a:lnSpc>
                <a:spcPct val="90000"/>
              </a:lnSpc>
              <a:spcBef>
                <a:spcPts val="561"/>
              </a:spcBef>
              <a:spcAft>
                <a:spcPts val="601"/>
              </a:spcAft>
              <a:buNone/>
              <a:tabLst>
                <a:tab algn="l" pos="0"/>
              </a:tabLst>
            </a:pPr>
            <a:r>
              <a:rPr b="1" lang="en-US" sz="2800" spc="-1" strike="noStrike">
                <a:solidFill>
                  <a:srgbClr val="000000"/>
                </a:solidFill>
                <a:latin typeface="Arial"/>
              </a:rPr>
              <a:t>Results in a fixed mean, range, and standard deviation; M=50, SD=28.6, This can change slightly due to knots</a:t>
            </a:r>
            <a:endParaRPr b="1" lang="en-US" sz="2800" spc="-1" strike="noStrike">
              <a:solidFill>
                <a:srgbClr val="000000"/>
              </a:solidFill>
              <a:latin typeface="Arial"/>
            </a:endParaRPr>
          </a:p>
          <a:p>
            <a:pPr>
              <a:lnSpc>
                <a:spcPct val="90000"/>
              </a:lnSpc>
              <a:spcBef>
                <a:spcPts val="561"/>
              </a:spcBef>
              <a:spcAft>
                <a:spcPts val="601"/>
              </a:spcAft>
              <a:buNone/>
              <a:tabLst>
                <a:tab algn="l" pos="0"/>
              </a:tabLst>
            </a:pPr>
            <a:r>
              <a:rPr b="1" lang="en-US" sz="2800" spc="-1" strike="noStrike">
                <a:solidFill>
                  <a:srgbClr val="000000"/>
                </a:solidFill>
                <a:latin typeface="Arial"/>
              </a:rPr>
              <a:t>A histogram of a P-standardized variable approximates a uniform distribution</a:t>
            </a:r>
            <a:endParaRPr b="1" lang="en-US" sz="2800" spc="-1" strike="noStrike">
              <a:solidFill>
                <a:srgbClr val="000000"/>
              </a:solidFill>
              <a:latin typeface="Arial"/>
            </a:endParaRPr>
          </a:p>
          <a:p>
            <a:pPr>
              <a:lnSpc>
                <a:spcPct val="90000"/>
              </a:lnSpc>
              <a:spcBef>
                <a:spcPts val="561"/>
              </a:spcBef>
              <a:spcAft>
                <a:spcPts val="601"/>
              </a:spcAft>
              <a:buNone/>
              <a:tabLst>
                <a:tab algn="l" pos="0"/>
              </a:tabLst>
            </a:pPr>
            <a:endParaRPr b="1" lang="en-US" sz="2800" spc="-1" strike="noStrike">
              <a:solidFill>
                <a:srgbClr val="000000"/>
              </a:solidFill>
              <a:latin typeface="Arial"/>
            </a:endParaRPr>
          </a:p>
        </p:txBody>
      </p:sp>
      <p:sp>
        <p:nvSpPr>
          <p:cNvPr id="545" name="TextBox 6"/>
          <p:cNvSpPr/>
          <p:nvPr/>
        </p:nvSpPr>
        <p:spPr>
          <a:xfrm>
            <a:off x="7554240" y="6556680"/>
            <a:ext cx="4049280" cy="3337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i="1" lang="en-US" sz="1600" spc="-1" strike="noStrike">
                <a:solidFill>
                  <a:srgbClr val="7a7a7a"/>
                </a:solidFill>
                <a:latin typeface="Arial"/>
              </a:rPr>
              <a:t>Slides adapted from Maarten Buis</a:t>
            </a:r>
            <a:endParaRPr b="0" lang="en-US" sz="1600" spc="-1" strike="noStrike">
              <a:latin typeface="Arial"/>
            </a:endParaRPr>
          </a:p>
        </p:txBody>
      </p:sp>
      <p:sp>
        <p:nvSpPr>
          <p:cNvPr id="4" name="PlaceHolder 3"/>
          <p:cNvSpPr>
            <a:spLocks noGrp="1"/>
          </p:cNvSpPr>
          <p:nvPr>
            <p:ph type="sldNum" idx="6"/>
          </p:nvPr>
        </p:nvSpPr>
        <p:spPr/>
        <p:txBody>
          <a:bodyPr/>
          <a:p>
            <a:fld id="{2BFDDF1E-B29B-4F52-BBB9-A3F758EC2E62}" type="slidenum">
              <a:t>52</a:t>
            </a:fld>
          </a:p>
        </p:txBody>
      </p:sp>
    </p:spTree>
  </p:cSld>
  <mc:AlternateContent>
    <mc:Choice Requires="p14">
      <p:transition spd="slow" p14:dur="2000"/>
    </mc:Choice>
    <mc:Fallback>
      <p:transition spd="slow"/>
    </mc:Fallback>
  </mc:AlternateContent>
  <p:timing>
    <p:tnLst>
      <p:par>
        <p:cTn id="827" dur="indefinite" restart="never" nodeType="tmRoot">
          <p:childTnLst>
            <p:seq>
              <p:cTn id="828" dur="indefinite" nodeType="mainSeq">
                <p:childTnLst>
                  <p:par>
                    <p:cTn id="829" fill="hold">
                      <p:stCondLst>
                        <p:cond delay="indefinite"/>
                      </p:stCondLst>
                      <p:childTnLst>
                        <p:par>
                          <p:cTn id="830" fill="hold">
                            <p:stCondLst>
                              <p:cond delay="0"/>
                            </p:stCondLst>
                            <p:childTnLst>
                              <p:par>
                                <p:cTn id="831" nodeType="clickEffect" fill="hold" presetClass="entr" presetID="1">
                                  <p:stCondLst>
                                    <p:cond delay="0"/>
                                  </p:stCondLst>
                                  <p:childTnLst>
                                    <p:set>
                                      <p:cBhvr>
                                        <p:cTn id="832" dur="1" fill="hold">
                                          <p:stCondLst>
                                            <p:cond delay="0"/>
                                          </p:stCondLst>
                                        </p:cTn>
                                        <p:tgtEl>
                                          <p:spTgt spid="544">
                                            <p:txEl>
                                              <p:pRg st="0" end="0"/>
                                            </p:txEl>
                                          </p:spTgt>
                                        </p:tgtEl>
                                        <p:attrNameLst>
                                          <p:attrName>style.visibility</p:attrName>
                                        </p:attrNameLst>
                                      </p:cBhvr>
                                      <p:to>
                                        <p:strVal val="visible"/>
                                      </p:to>
                                    </p:set>
                                  </p:childTnLst>
                                </p:cTn>
                              </p:par>
                            </p:childTnLst>
                          </p:cTn>
                        </p:par>
                      </p:childTnLst>
                    </p:cTn>
                  </p:par>
                  <p:par>
                    <p:cTn id="833" fill="hold">
                      <p:stCondLst>
                        <p:cond delay="indefinite"/>
                      </p:stCondLst>
                      <p:childTnLst>
                        <p:par>
                          <p:cTn id="834" fill="hold">
                            <p:stCondLst>
                              <p:cond delay="0"/>
                            </p:stCondLst>
                            <p:childTnLst>
                              <p:par>
                                <p:cTn id="835" nodeType="clickEffect" fill="hold" presetClass="entr" presetID="1">
                                  <p:stCondLst>
                                    <p:cond delay="0"/>
                                  </p:stCondLst>
                                  <p:childTnLst>
                                    <p:set>
                                      <p:cBhvr>
                                        <p:cTn id="836" dur="1" fill="hold">
                                          <p:stCondLst>
                                            <p:cond delay="0"/>
                                          </p:stCondLst>
                                        </p:cTn>
                                        <p:tgtEl>
                                          <p:spTgt spid="544">
                                            <p:txEl>
                                              <p:pRg st="1" end="1"/>
                                            </p:txEl>
                                          </p:spTgt>
                                        </p:tgtEl>
                                        <p:attrNameLst>
                                          <p:attrName>style.visibility</p:attrName>
                                        </p:attrNameLst>
                                      </p:cBhvr>
                                      <p:to>
                                        <p:strVal val="visible"/>
                                      </p:to>
                                    </p:se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544">
                                            <p:txEl>
                                              <p:pRg st="2" end="2"/>
                                            </p:txEl>
                                          </p:spTgt>
                                        </p:tgtEl>
                                        <p:attrNameLst>
                                          <p:attrName>style.visibility</p:attrName>
                                        </p:attrNameLst>
                                      </p:cBhvr>
                                      <p:to>
                                        <p:strVal val="visible"/>
                                      </p:to>
                                    </p:set>
                                  </p:childTnLst>
                                </p:cTn>
                              </p:par>
                            </p:childTnLst>
                          </p:cTn>
                        </p:par>
                      </p:childTnLst>
                    </p:cTn>
                  </p:par>
                  <p:par>
                    <p:cTn id="841" fill="hold">
                      <p:stCondLst>
                        <p:cond delay="indefinite"/>
                      </p:stCondLst>
                      <p:childTnLst>
                        <p:par>
                          <p:cTn id="842" fill="hold">
                            <p:stCondLst>
                              <p:cond delay="0"/>
                            </p:stCondLst>
                            <p:childTnLst>
                              <p:par>
                                <p:cTn id="843" nodeType="clickEffect" fill="hold" presetClass="entr" presetID="1">
                                  <p:stCondLst>
                                    <p:cond delay="0"/>
                                  </p:stCondLst>
                                  <p:childTnLst>
                                    <p:set>
                                      <p:cBhvr>
                                        <p:cTn id="844" dur="1" fill="hold">
                                          <p:stCondLst>
                                            <p:cond delay="0"/>
                                          </p:stCondLst>
                                        </p:cTn>
                                        <p:tgtEl>
                                          <p:spTgt spid="54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Centering And Scaling</a:t>
            </a:r>
            <a:endParaRPr b="0" lang="en-US" sz="3600" spc="-1" strike="noStrike">
              <a:solidFill>
                <a:srgbClr val="000000"/>
              </a:solidFill>
              <a:latin typeface="Arial"/>
            </a:endParaRPr>
          </a:p>
        </p:txBody>
      </p:sp>
      <p:sp>
        <p:nvSpPr>
          <p:cNvPr id="547"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r>
              <a:rPr b="1" lang="en-US" sz="2000" spc="-1" strike="noStrike">
                <a:solidFill>
                  <a:srgbClr val="000000"/>
                </a:solidFill>
                <a:latin typeface="Arial"/>
              </a:rPr>
              <a:t>Transform your data into a </a:t>
            </a:r>
            <a:r>
              <a:rPr b="1" lang="en-US" sz="2000" spc="-1" strike="noStrike">
                <a:solidFill>
                  <a:srgbClr val="d1282e"/>
                </a:solidFill>
                <a:latin typeface="Arial"/>
              </a:rPr>
              <a:t>unitless </a:t>
            </a:r>
            <a:r>
              <a:rPr b="1" lang="en-US" sz="2000" spc="-1" strike="noStrike">
                <a:solidFill>
                  <a:srgbClr val="000000"/>
                </a:solidFill>
                <a:latin typeface="Arial"/>
              </a:rPr>
              <a:t>scale</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Put data into “standard deviations from the mean” units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This is called </a:t>
            </a:r>
            <a:r>
              <a:rPr b="0" lang="en-US" sz="2000" spc="-1" strike="noStrike">
                <a:solidFill>
                  <a:srgbClr val="d1282e"/>
                </a:solidFill>
                <a:latin typeface="Arial"/>
              </a:rPr>
              <a:t>standardizing</a:t>
            </a:r>
            <a:r>
              <a:rPr b="0" lang="en-US" sz="2000" spc="-1" strike="noStrike">
                <a:solidFill>
                  <a:srgbClr val="000000"/>
                </a:solidFill>
                <a:latin typeface="Arial"/>
              </a:rPr>
              <a:t> a variable, into standard units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Given data points </a:t>
            </a:r>
            <a:r>
              <a:rPr b="1" i="1" lang="en-US" sz="2000" spc="-1" strike="noStrike">
                <a:solidFill>
                  <a:srgbClr val="000000"/>
                </a:solidFill>
                <a:latin typeface="Arial"/>
              </a:rPr>
              <a:t>x</a:t>
            </a:r>
            <a:r>
              <a:rPr b="1" lang="en-US" sz="2000" spc="-1" strike="noStrike">
                <a:solidFill>
                  <a:srgbClr val="000000"/>
                </a:solidFill>
                <a:latin typeface="Arial"/>
              </a:rPr>
              <a:t> = </a:t>
            </a:r>
            <a:r>
              <a:rPr b="1" i="1" lang="en-US" sz="2000" spc="-1" strike="noStrike">
                <a:solidFill>
                  <a:srgbClr val="000000"/>
                </a:solidFill>
                <a:latin typeface="Arial"/>
              </a:rPr>
              <a:t>x</a:t>
            </a:r>
            <a:r>
              <a:rPr b="1" i="1" lang="en-US" sz="2000" spc="-1" strike="noStrike" baseline="-25000">
                <a:solidFill>
                  <a:srgbClr val="000000"/>
                </a:solidFill>
                <a:latin typeface="Arial"/>
              </a:rPr>
              <a:t>1</a:t>
            </a:r>
            <a:r>
              <a:rPr b="1" lang="en-US" sz="2000" spc="-1" strike="noStrike">
                <a:solidFill>
                  <a:srgbClr val="000000"/>
                </a:solidFill>
                <a:latin typeface="Arial"/>
              </a:rPr>
              <a:t>, </a:t>
            </a:r>
            <a:r>
              <a:rPr b="1" i="1" lang="en-US" sz="2000" spc="-1" strike="noStrike">
                <a:solidFill>
                  <a:srgbClr val="000000"/>
                </a:solidFill>
                <a:latin typeface="Arial"/>
              </a:rPr>
              <a:t>x</a:t>
            </a:r>
            <a:r>
              <a:rPr b="1" i="1" lang="en-US" sz="2000" spc="-1" strike="noStrike" baseline="-25000">
                <a:solidFill>
                  <a:srgbClr val="000000"/>
                </a:solidFill>
                <a:latin typeface="Arial"/>
              </a:rPr>
              <a:t>2</a:t>
            </a:r>
            <a:r>
              <a:rPr b="1" lang="en-US" sz="2000" spc="-1" strike="noStrike">
                <a:solidFill>
                  <a:srgbClr val="000000"/>
                </a:solidFill>
                <a:latin typeface="Arial"/>
              </a:rPr>
              <a:t>, ..., </a:t>
            </a:r>
            <a:r>
              <a:rPr b="1" i="1" lang="en-US" sz="2000" spc="-1" strike="noStrike">
                <a:solidFill>
                  <a:srgbClr val="000000"/>
                </a:solidFill>
                <a:latin typeface="Arial"/>
              </a:rPr>
              <a:t>x</a:t>
            </a:r>
            <a:r>
              <a:rPr b="1" i="1" lang="en-US" sz="2000" spc="-1" strike="noStrike" baseline="-25000">
                <a:solidFill>
                  <a:srgbClr val="000000"/>
                </a:solidFill>
                <a:latin typeface="Arial"/>
              </a:rPr>
              <a:t>n</a:t>
            </a:r>
            <a:r>
              <a:rPr b="1" lang="en-US" sz="2000" spc="-1" strike="noStrike">
                <a:solidFill>
                  <a:srgbClr val="000000"/>
                </a:solidFill>
                <a:latin typeface="Arial"/>
              </a:rPr>
              <a: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Translates </a:t>
            </a:r>
            <a:r>
              <a:rPr b="1" i="1" lang="en-US" sz="2000" spc="-1" strike="noStrike">
                <a:solidFill>
                  <a:srgbClr val="000000"/>
                </a:solidFill>
                <a:latin typeface="Arial"/>
              </a:rPr>
              <a:t>x</a:t>
            </a:r>
            <a:r>
              <a:rPr b="1" lang="en-US" sz="2000" spc="-1" strike="noStrike">
                <a:solidFill>
                  <a:srgbClr val="000000"/>
                </a:solidFill>
                <a:latin typeface="Arial"/>
              </a:rPr>
              <a:t> into a scaled and centered variable </a:t>
            </a:r>
            <a:r>
              <a:rPr b="1" i="1" lang="en-US" sz="2000" spc="-1" strike="noStrike">
                <a:solidFill>
                  <a:srgbClr val="000000"/>
                </a:solidFill>
                <a:latin typeface="Arial"/>
              </a:rPr>
              <a:t>z</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mean of </a:t>
            </a:r>
            <a:r>
              <a:rPr b="1" i="1" lang="en-US" sz="2000" spc="-1" strike="noStrike">
                <a:solidFill>
                  <a:srgbClr val="000000"/>
                </a:solidFill>
                <a:latin typeface="Arial"/>
              </a:rPr>
              <a:t>z</a:t>
            </a:r>
            <a:r>
              <a:rPr b="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standard deviation of z ??????????</a:t>
            </a:r>
            <a:endParaRPr b="1" lang="en-US" sz="2000" spc="-1" strike="noStrike">
              <a:solidFill>
                <a:srgbClr val="000000"/>
              </a:solidFill>
              <a:latin typeface="Arial"/>
            </a:endParaRPr>
          </a:p>
        </p:txBody>
      </p:sp>
      <p:pic>
        <p:nvPicPr>
          <p:cNvPr id="548" name="Picture 5" descr=""/>
          <p:cNvPicPr/>
          <p:nvPr/>
        </p:nvPicPr>
        <p:blipFill>
          <a:blip r:embed="rId1"/>
          <a:stretch/>
        </p:blipFill>
        <p:spPr>
          <a:xfrm>
            <a:off x="4809240" y="3178440"/>
            <a:ext cx="3098520" cy="1273680"/>
          </a:xfrm>
          <a:prstGeom prst="rect">
            <a:avLst/>
          </a:prstGeom>
          <a:ln w="0">
            <a:noFill/>
          </a:ln>
        </p:spPr>
      </p:pic>
      <p:sp>
        <p:nvSpPr>
          <p:cNvPr id="4" name="PlaceHolder 3"/>
          <p:cNvSpPr>
            <a:spLocks noGrp="1"/>
          </p:cNvSpPr>
          <p:nvPr>
            <p:ph type="sldNum" idx="6"/>
          </p:nvPr>
        </p:nvSpPr>
        <p:spPr/>
        <p:txBody>
          <a:bodyPr/>
          <a:p>
            <a:fld id="{CEA7A4EA-0525-4F0D-8C4D-A3A6ED261455}" type="slidenum">
              <a:t>53</a:t>
            </a:fld>
          </a:p>
        </p:txBody>
      </p:sp>
    </p:spTree>
  </p:cSld>
  <mc:AlternateContent>
    <mc:Choice Requires="p14">
      <p:transition spd="slow" p14:dur="2000"/>
    </mc:Choice>
    <mc:Fallback>
      <p:transition spd="slow"/>
    </mc:Fallback>
  </mc:AlternateContent>
  <p:timing>
    <p:tnLst>
      <p:par>
        <p:cTn id="845" dur="indefinite" restart="never" nodeType="tmRoot">
          <p:childTnLst>
            <p:seq>
              <p:cTn id="846" dur="indefinite" nodeType="mainSeq">
                <p:childTnLst>
                  <p:par>
                    <p:cTn id="847" fill="hold">
                      <p:stCondLst>
                        <p:cond delay="indefinite"/>
                      </p:stCondLst>
                      <p:childTnLst>
                        <p:par>
                          <p:cTn id="848" fill="hold">
                            <p:stCondLst>
                              <p:cond delay="0"/>
                            </p:stCondLst>
                            <p:childTnLst>
                              <p:par>
                                <p:cTn id="849" nodeType="clickEffect" fill="hold" presetClass="entr" presetID="1">
                                  <p:stCondLst>
                                    <p:cond delay="0"/>
                                  </p:stCondLst>
                                  <p:childTnLst>
                                    <p:set>
                                      <p:cBhvr>
                                        <p:cTn id="850" dur="1" fill="hold">
                                          <p:stCondLst>
                                            <p:cond delay="0"/>
                                          </p:stCondLst>
                                        </p:cTn>
                                        <p:tgtEl>
                                          <p:spTgt spid="547">
                                            <p:txEl>
                                              <p:pRg st="0" end="0"/>
                                            </p:txEl>
                                          </p:spTgt>
                                        </p:tgtEl>
                                        <p:attrNameLst>
                                          <p:attrName>style.visibility</p:attrName>
                                        </p:attrNameLst>
                                      </p:cBhvr>
                                      <p:to>
                                        <p:strVal val="visible"/>
                                      </p:to>
                                    </p:se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
                                  <p:stCondLst>
                                    <p:cond delay="0"/>
                                  </p:stCondLst>
                                  <p:childTnLst>
                                    <p:set>
                                      <p:cBhvr>
                                        <p:cTn id="854" dur="1" fill="hold">
                                          <p:stCondLst>
                                            <p:cond delay="0"/>
                                          </p:stCondLst>
                                        </p:cTn>
                                        <p:tgtEl>
                                          <p:spTgt spid="547">
                                            <p:txEl>
                                              <p:pRg st="1" end="1"/>
                                            </p:txEl>
                                          </p:spTgt>
                                        </p:tgtEl>
                                        <p:attrNameLst>
                                          <p:attrName>style.visibility</p:attrName>
                                        </p:attrNameLst>
                                      </p:cBhvr>
                                      <p:to>
                                        <p:strVal val="visible"/>
                                      </p:to>
                                    </p:set>
                                  </p:childTnLst>
                                </p:cTn>
                              </p:par>
                            </p:childTnLst>
                          </p:cTn>
                        </p:par>
                      </p:childTnLst>
                    </p:cTn>
                  </p:par>
                  <p:par>
                    <p:cTn id="855" fill="hold">
                      <p:stCondLst>
                        <p:cond delay="indefinite"/>
                      </p:stCondLst>
                      <p:childTnLst>
                        <p:par>
                          <p:cTn id="856" fill="hold">
                            <p:stCondLst>
                              <p:cond delay="0"/>
                            </p:stCondLst>
                            <p:childTnLst>
                              <p:par>
                                <p:cTn id="857" nodeType="clickEffect" fill="hold" presetClass="entr" presetID="1">
                                  <p:stCondLst>
                                    <p:cond delay="0"/>
                                  </p:stCondLst>
                                  <p:childTnLst>
                                    <p:set>
                                      <p:cBhvr>
                                        <p:cTn id="858" dur="1" fill="hold">
                                          <p:stCondLst>
                                            <p:cond delay="0"/>
                                          </p:stCondLst>
                                        </p:cTn>
                                        <p:tgtEl>
                                          <p:spTgt spid="547">
                                            <p:txEl>
                                              <p:pRg st="2" end="2"/>
                                            </p:txEl>
                                          </p:spTgt>
                                        </p:tgtEl>
                                        <p:attrNameLst>
                                          <p:attrName>style.visibility</p:attrName>
                                        </p:attrNameLst>
                                      </p:cBhvr>
                                      <p:to>
                                        <p:strVal val="visible"/>
                                      </p:to>
                                    </p:set>
                                  </p:childTnLst>
                                </p:cTn>
                              </p:par>
                            </p:childTnLst>
                          </p:cTn>
                        </p:par>
                      </p:childTnLst>
                    </p:cTn>
                  </p:par>
                  <p:par>
                    <p:cTn id="859" fill="hold">
                      <p:stCondLst>
                        <p:cond delay="indefinite"/>
                      </p:stCondLst>
                      <p:childTnLst>
                        <p:par>
                          <p:cTn id="860" fill="hold">
                            <p:stCondLst>
                              <p:cond delay="0"/>
                            </p:stCondLst>
                            <p:childTnLst>
                              <p:par>
                                <p:cTn id="861" nodeType="clickEffect" fill="hold" presetClass="entr" presetID="1">
                                  <p:stCondLst>
                                    <p:cond delay="0"/>
                                  </p:stCondLst>
                                  <p:childTnLst>
                                    <p:set>
                                      <p:cBhvr>
                                        <p:cTn id="862" dur="1" fill="hold">
                                          <p:stCondLst>
                                            <p:cond delay="0"/>
                                          </p:stCondLst>
                                        </p:cTn>
                                        <p:tgtEl>
                                          <p:spTgt spid="547">
                                            <p:txEl>
                                              <p:pRg st="3" end="3"/>
                                            </p:txEl>
                                          </p:spTgt>
                                        </p:tgtEl>
                                        <p:attrNameLst>
                                          <p:attrName>style.visibility</p:attrName>
                                        </p:attrNameLst>
                                      </p:cBhvr>
                                      <p:to>
                                        <p:strVal val="visible"/>
                                      </p:to>
                                    </p:set>
                                  </p:childTnLst>
                                </p:cTn>
                              </p:par>
                              <p:par>
                                <p:cTn id="863" nodeType="withEffect" fill="hold" presetClass="entr" presetID="1">
                                  <p:stCondLst>
                                    <p:cond delay="0"/>
                                  </p:stCondLst>
                                  <p:childTnLst>
                                    <p:set>
                                      <p:cBhvr>
                                        <p:cTn id="864" dur="1" fill="hold">
                                          <p:stCondLst>
                                            <p:cond delay="0"/>
                                          </p:stCondLst>
                                        </p:cTn>
                                        <p:tgtEl>
                                          <p:spTgt spid="548"/>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547">
                                            <p:txEl>
                                              <p:pRg st="7" end="7"/>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547">
                                            <p:txEl>
                                              <p:pRg st="8" end="8"/>
                                            </p:txEl>
                                          </p:spTgt>
                                        </p:tgtEl>
                                        <p:attrNameLst>
                                          <p:attrName>style.visibility</p:attrName>
                                        </p:attrNameLst>
                                      </p:cBhvr>
                                      <p:to>
                                        <p:strVal val="visible"/>
                                      </p:to>
                                    </p:set>
                                  </p:childTnLst>
                                </p:cTn>
                              </p:par>
                            </p:childTnLst>
                          </p:cTn>
                        </p:par>
                      </p:childTnLst>
                    </p:cTn>
                  </p:par>
                  <p:par>
                    <p:cTn id="873" fill="hold">
                      <p:stCondLst>
                        <p:cond delay="indefinite"/>
                      </p:stCondLst>
                      <p:childTnLst>
                        <p:par>
                          <p:cTn id="874" fill="hold">
                            <p:stCondLst>
                              <p:cond delay="0"/>
                            </p:stCondLst>
                            <p:childTnLst>
                              <p:par>
                                <p:cTn id="875" nodeType="clickEffect" fill="hold" presetClass="entr" presetID="1">
                                  <p:stCondLst>
                                    <p:cond delay="0"/>
                                  </p:stCondLst>
                                  <p:childTnLst>
                                    <p:set>
                                      <p:cBhvr>
                                        <p:cTn id="876" dur="1" fill="hold">
                                          <p:stCondLst>
                                            <p:cond delay="0"/>
                                          </p:stCondLst>
                                        </p:cTn>
                                        <p:tgtEl>
                                          <p:spTgt spid="54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Centering or Scaling</a:t>
            </a:r>
            <a:endParaRPr b="0" lang="en-US" sz="3600" spc="-1" strike="noStrike">
              <a:solidFill>
                <a:srgbClr val="000000"/>
              </a:solidFill>
              <a:latin typeface="Arial"/>
            </a:endParaRPr>
          </a:p>
        </p:txBody>
      </p:sp>
      <p:sp>
        <p:nvSpPr>
          <p:cNvPr id="550" name="PlaceHolder 2"/>
          <p:cNvSpPr>
            <a:spLocks noGrp="1"/>
          </p:cNvSpPr>
          <p:nvPr>
            <p:ph/>
          </p:nvPr>
        </p:nvSpPr>
        <p:spPr>
          <a:xfrm>
            <a:off x="609480" y="1752480"/>
            <a:ext cx="10159560" cy="4373280"/>
          </a:xfrm>
          <a:prstGeom prst="rect">
            <a:avLst/>
          </a:prstGeom>
          <a:noFill/>
          <a:ln w="0">
            <a:noFill/>
          </a:ln>
        </p:spPr>
        <p:txBody>
          <a:bodyPr anchor="t">
            <a:normAutofit fontScale="92000"/>
          </a:bodyPr>
          <a:p>
            <a:pPr>
              <a:lnSpc>
                <a:spcPct val="100000"/>
              </a:lnSpc>
              <a:spcBef>
                <a:spcPts val="400"/>
              </a:spcBef>
              <a:spcAft>
                <a:spcPts val="601"/>
              </a:spcAft>
              <a:buNone/>
              <a:tabLst>
                <a:tab algn="l" pos="0"/>
              </a:tabLst>
            </a:pPr>
            <a:r>
              <a:rPr b="1" lang="en-US" sz="2000" spc="-1" strike="noStrike">
                <a:solidFill>
                  <a:srgbClr val="000000"/>
                </a:solidFill>
                <a:latin typeface="Arial"/>
              </a:rPr>
              <a:t>Maybe you just want to center the data: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mean of </a:t>
            </a:r>
            <a:r>
              <a:rPr b="1" i="1" lang="en-US" sz="2000" spc="-1" strike="noStrike">
                <a:solidFill>
                  <a:srgbClr val="000000"/>
                </a:solidFill>
                <a:latin typeface="Arial"/>
              </a:rPr>
              <a:t>z</a:t>
            </a:r>
            <a:r>
              <a:rPr b="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standard deviation of z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Maybe you just want to scale the data: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mean of </a:t>
            </a:r>
            <a:r>
              <a:rPr b="1" i="1" lang="en-US" sz="2000" spc="-1" strike="noStrike">
                <a:solidFill>
                  <a:srgbClr val="000000"/>
                </a:solidFill>
                <a:latin typeface="Arial"/>
              </a:rPr>
              <a:t>z</a:t>
            </a:r>
            <a:r>
              <a:rPr b="1" lang="en-US" sz="2000" spc="-1" strike="noStrike">
                <a:solidFill>
                  <a:srgbClr val="000000"/>
                </a:solidFill>
                <a:latin typeface="Arial"/>
              </a:rPr>
              <a:t>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What is the standard deviation of z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p:txBody>
      </p:sp>
      <p:pic>
        <p:nvPicPr>
          <p:cNvPr id="551" name="Picture 4" descr=""/>
          <p:cNvPicPr/>
          <p:nvPr/>
        </p:nvPicPr>
        <p:blipFill>
          <a:blip r:embed="rId1"/>
          <a:stretch/>
        </p:blipFill>
        <p:spPr>
          <a:xfrm>
            <a:off x="5626080" y="2064600"/>
            <a:ext cx="2704680" cy="634680"/>
          </a:xfrm>
          <a:prstGeom prst="rect">
            <a:avLst/>
          </a:prstGeom>
          <a:ln w="0">
            <a:noFill/>
          </a:ln>
        </p:spPr>
      </p:pic>
      <p:pic>
        <p:nvPicPr>
          <p:cNvPr id="552" name="Picture 5" descr=""/>
          <p:cNvPicPr/>
          <p:nvPr/>
        </p:nvPicPr>
        <p:blipFill>
          <a:blip r:embed="rId2"/>
          <a:stretch/>
        </p:blipFill>
        <p:spPr>
          <a:xfrm>
            <a:off x="5360040" y="3646800"/>
            <a:ext cx="2476080" cy="1244160"/>
          </a:xfrm>
          <a:prstGeom prst="rect">
            <a:avLst/>
          </a:prstGeom>
          <a:ln w="0">
            <a:noFill/>
          </a:ln>
        </p:spPr>
      </p:pic>
      <p:sp>
        <p:nvSpPr>
          <p:cNvPr id="4" name="PlaceHolder 3"/>
          <p:cNvSpPr>
            <a:spLocks noGrp="1"/>
          </p:cNvSpPr>
          <p:nvPr>
            <p:ph type="sldNum" idx="6"/>
          </p:nvPr>
        </p:nvSpPr>
        <p:spPr/>
        <p:txBody>
          <a:bodyPr/>
          <a:p>
            <a:fld id="{C1A8732F-95D9-4499-8018-4DE4E223B1A2}" type="slidenum">
              <a:t>54</a:t>
            </a:fld>
          </a:p>
        </p:txBody>
      </p:sp>
    </p:spTree>
  </p:cSld>
  <mc:AlternateContent>
    <mc:Choice Requires="p14">
      <p:transition spd="slow" p14:dur="2000"/>
    </mc:Choice>
    <mc:Fallback>
      <p:transition spd="slow"/>
    </mc:Fallback>
  </mc:AlternateContent>
  <p:timing>
    <p:tnLst>
      <p:par>
        <p:cTn id="877" dur="indefinite" restart="never" nodeType="tmRoot">
          <p:childTnLst>
            <p:seq>
              <p:cTn id="878" dur="indefinite" nodeType="mainSeq">
                <p:childTnLst>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0"/>
                                          </p:stCondLst>
                                        </p:cTn>
                                        <p:tgtEl>
                                          <p:spTgt spid="550">
                                            <p:txEl>
                                              <p:pRg st="0" end="0"/>
                                            </p:txEl>
                                          </p:spTgt>
                                        </p:tgtEl>
                                        <p:attrNameLst>
                                          <p:attrName>style.visibility</p:attrName>
                                        </p:attrNameLst>
                                      </p:cBhvr>
                                      <p:to>
                                        <p:strVal val="visible"/>
                                      </p:to>
                                    </p:set>
                                  </p:childTnLst>
                                </p:cTn>
                              </p:par>
                              <p:par>
                                <p:cTn id="883" nodeType="withEffect" fill="hold" presetClass="entr" presetID="1">
                                  <p:stCondLst>
                                    <p:cond delay="0"/>
                                  </p:stCondLst>
                                  <p:childTnLst>
                                    <p:set>
                                      <p:cBhvr>
                                        <p:cTn id="884" dur="1" fill="hold">
                                          <p:stCondLst>
                                            <p:cond delay="0"/>
                                          </p:stCondLst>
                                        </p:cTn>
                                        <p:tgtEl>
                                          <p:spTgt spid="551"/>
                                        </p:tgtEl>
                                        <p:attrNameLst>
                                          <p:attrName>style.visibility</p:attrName>
                                        </p:attrNameLst>
                                      </p:cBhvr>
                                      <p:to>
                                        <p:strVal val="visible"/>
                                      </p:to>
                                    </p:set>
                                  </p:childTnLst>
                                </p:cTn>
                              </p:par>
                            </p:childTnLst>
                          </p:cTn>
                        </p:par>
                      </p:childTnLst>
                    </p:cTn>
                  </p:par>
                  <p:par>
                    <p:cTn id="885" fill="hold">
                      <p:stCondLst>
                        <p:cond delay="indefinite"/>
                      </p:stCondLst>
                      <p:childTnLst>
                        <p:par>
                          <p:cTn id="886" fill="hold">
                            <p:stCondLst>
                              <p:cond delay="0"/>
                            </p:stCondLst>
                            <p:childTnLst>
                              <p:par>
                                <p:cTn id="887" nodeType="clickEffect" fill="hold" presetClass="entr" presetID="1">
                                  <p:stCondLst>
                                    <p:cond delay="0"/>
                                  </p:stCondLst>
                                  <p:childTnLst>
                                    <p:set>
                                      <p:cBhvr>
                                        <p:cTn id="888" dur="1" fill="hold">
                                          <p:stCondLst>
                                            <p:cond delay="0"/>
                                          </p:stCondLst>
                                        </p:cTn>
                                        <p:tgtEl>
                                          <p:spTgt spid="550">
                                            <p:txEl>
                                              <p:pRg st="3" end="3"/>
                                            </p:txEl>
                                          </p:spTgt>
                                        </p:tgtEl>
                                        <p:attrNameLst>
                                          <p:attrName>style.visibility</p:attrName>
                                        </p:attrNameLst>
                                      </p:cBhvr>
                                      <p:to>
                                        <p:strVal val="visible"/>
                                      </p:to>
                                    </p:set>
                                  </p:childTnLst>
                                </p:cTn>
                              </p:par>
                            </p:childTnLst>
                          </p:cTn>
                        </p:par>
                      </p:childTnLst>
                    </p:cTn>
                  </p:par>
                  <p:par>
                    <p:cTn id="889" fill="hold">
                      <p:stCondLst>
                        <p:cond delay="indefinite"/>
                      </p:stCondLst>
                      <p:childTnLst>
                        <p:par>
                          <p:cTn id="890" fill="hold">
                            <p:stCondLst>
                              <p:cond delay="0"/>
                            </p:stCondLst>
                            <p:childTnLst>
                              <p:par>
                                <p:cTn id="891" nodeType="clickEffect" fill="hold" presetClass="entr" presetID="1">
                                  <p:stCondLst>
                                    <p:cond delay="0"/>
                                  </p:stCondLst>
                                  <p:childTnLst>
                                    <p:set>
                                      <p:cBhvr>
                                        <p:cTn id="892" dur="1" fill="hold">
                                          <p:stCondLst>
                                            <p:cond delay="0"/>
                                          </p:stCondLst>
                                        </p:cTn>
                                        <p:tgtEl>
                                          <p:spTgt spid="550">
                                            <p:txEl>
                                              <p:pRg st="4" end="4"/>
                                            </p:txEl>
                                          </p:spTgt>
                                        </p:tgtEl>
                                        <p:attrNameLst>
                                          <p:attrName>style.visibility</p:attrName>
                                        </p:attrNameLst>
                                      </p:cBhvr>
                                      <p:to>
                                        <p:strVal val="visible"/>
                                      </p:to>
                                    </p:set>
                                  </p:childTnLst>
                                </p:cTn>
                              </p:par>
                            </p:childTnLst>
                          </p:cTn>
                        </p:par>
                      </p:childTnLst>
                    </p:cTn>
                  </p:par>
                  <p:par>
                    <p:cTn id="893" fill="hold">
                      <p:stCondLst>
                        <p:cond delay="indefinite"/>
                      </p:stCondLst>
                      <p:childTnLst>
                        <p:par>
                          <p:cTn id="894" fill="hold">
                            <p:stCondLst>
                              <p:cond delay="0"/>
                            </p:stCondLst>
                            <p:childTnLst>
                              <p:par>
                                <p:cTn id="895" nodeType="clickEffect" fill="hold" presetClass="entr" presetID="1">
                                  <p:stCondLst>
                                    <p:cond delay="0"/>
                                  </p:stCondLst>
                                  <p:childTnLst>
                                    <p:set>
                                      <p:cBhvr>
                                        <p:cTn id="896" dur="1" fill="hold">
                                          <p:stCondLst>
                                            <p:cond delay="0"/>
                                          </p:stCondLst>
                                        </p:cTn>
                                        <p:tgtEl>
                                          <p:spTgt spid="550">
                                            <p:txEl>
                                              <p:pRg st="5" end="5"/>
                                            </p:txEl>
                                          </p:spTgt>
                                        </p:tgtEl>
                                        <p:attrNameLst>
                                          <p:attrName>style.visibility</p:attrName>
                                        </p:attrNameLst>
                                      </p:cBhvr>
                                      <p:to>
                                        <p:strVal val="visible"/>
                                      </p:to>
                                    </p:set>
                                  </p:childTnLst>
                                </p:cTn>
                              </p:par>
                              <p:par>
                                <p:cTn id="897" nodeType="withEffect" fill="hold" presetClass="entr" presetID="1">
                                  <p:stCondLst>
                                    <p:cond delay="0"/>
                                  </p:stCondLst>
                                  <p:childTnLst>
                                    <p:set>
                                      <p:cBhvr>
                                        <p:cTn id="898" dur="1" fill="hold">
                                          <p:stCondLst>
                                            <p:cond delay="0"/>
                                          </p:stCondLst>
                                        </p:cTn>
                                        <p:tgtEl>
                                          <p:spTgt spid="552"/>
                                        </p:tgtEl>
                                        <p:attrNameLst>
                                          <p:attrName>style.visibility</p:attrName>
                                        </p:attrNameLst>
                                      </p:cBhvr>
                                      <p:to>
                                        <p:strVal val="visible"/>
                                      </p:to>
                                    </p:set>
                                  </p:childTnLst>
                                </p:cTn>
                              </p:par>
                            </p:childTnLst>
                          </p:cTn>
                        </p:par>
                      </p:childTnLst>
                    </p:cTn>
                  </p:par>
                  <p:par>
                    <p:cTn id="899" fill="hold">
                      <p:stCondLst>
                        <p:cond delay="indefinite"/>
                      </p:stCondLst>
                      <p:childTnLst>
                        <p:par>
                          <p:cTn id="900" fill="hold">
                            <p:stCondLst>
                              <p:cond delay="0"/>
                            </p:stCondLst>
                            <p:childTnLst>
                              <p:par>
                                <p:cTn id="901" nodeType="clickEffect" fill="hold" presetClass="entr" presetID="1">
                                  <p:stCondLst>
                                    <p:cond delay="0"/>
                                  </p:stCondLst>
                                  <p:childTnLst>
                                    <p:set>
                                      <p:cBhvr>
                                        <p:cTn id="902" dur="1" fill="hold">
                                          <p:stCondLst>
                                            <p:cond delay="0"/>
                                          </p:stCondLst>
                                        </p:cTn>
                                        <p:tgtEl>
                                          <p:spTgt spid="550">
                                            <p:txEl>
                                              <p:pRg st="9" end="9"/>
                                            </p:txEl>
                                          </p:spTgt>
                                        </p:tgtEl>
                                        <p:attrNameLst>
                                          <p:attrName>style.visibility</p:attrName>
                                        </p:attrNameLst>
                                      </p:cBhvr>
                                      <p:to>
                                        <p:strVal val="visible"/>
                                      </p:to>
                                    </p:set>
                                  </p:childTnLst>
                                </p:cTn>
                              </p:par>
                            </p:childTnLst>
                          </p:cTn>
                        </p:par>
                      </p:childTnLst>
                    </p:cTn>
                  </p:par>
                  <p:par>
                    <p:cTn id="903" fill="hold">
                      <p:stCondLst>
                        <p:cond delay="indefinite"/>
                      </p:stCondLst>
                      <p:childTnLst>
                        <p:par>
                          <p:cTn id="904" fill="hold">
                            <p:stCondLst>
                              <p:cond delay="0"/>
                            </p:stCondLst>
                            <p:childTnLst>
                              <p:par>
                                <p:cTn id="905" nodeType="clickEffect" fill="hold" presetClass="entr" presetID="1">
                                  <p:stCondLst>
                                    <p:cond delay="0"/>
                                  </p:stCondLst>
                                  <p:childTnLst>
                                    <p:set>
                                      <p:cBhvr>
                                        <p:cTn id="906" dur="1" fill="hold">
                                          <p:stCondLst>
                                            <p:cond delay="0"/>
                                          </p:stCondLst>
                                        </p:cTn>
                                        <p:tgtEl>
                                          <p:spTgt spid="550">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Discrete to continuous variables</a:t>
            </a:r>
            <a:endParaRPr b="0" lang="en-US" sz="3600" spc="-1" strike="noStrike">
              <a:solidFill>
                <a:srgbClr val="000000"/>
              </a:solidFill>
              <a:latin typeface="Arial"/>
            </a:endParaRPr>
          </a:p>
        </p:txBody>
      </p:sp>
      <p:sp>
        <p:nvSpPr>
          <p:cNvPr id="554"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Some models only work on continuous numeric data</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Convert a binary variable to a number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health_insurance = {“yes”, “no”} </a:t>
            </a:r>
            <a:r>
              <a:rPr b="0" lang="en-US" sz="2000" spc="-1" strike="noStrike">
                <a:solidFill>
                  <a:srgbClr val="000000"/>
                </a:solidFill>
                <a:latin typeface="Wingdings"/>
              </a:rPr>
              <a:t></a:t>
            </a:r>
            <a:r>
              <a:rPr b="0" lang="en-US" sz="2000" spc="-1" strike="noStrike">
                <a:solidFill>
                  <a:srgbClr val="000000"/>
                </a:solidFill>
                <a:latin typeface="Arial"/>
              </a:rPr>
              <a:t> {1, 0}</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Why not {-1, +1} or {-10, +14}?</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0/1 encoding lets us say things like “if a person has healthcare then their income increases by $X.”</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Might need {-1,+1} for certain ML algorithms (e.g., SVM)</a:t>
            </a:r>
            <a:endParaRPr b="1" lang="en-US" sz="2000" spc="-1" strike="noStrike">
              <a:solidFill>
                <a:srgbClr val="000000"/>
              </a:solidFill>
              <a:latin typeface="Arial"/>
            </a:endParaRPr>
          </a:p>
        </p:txBody>
      </p:sp>
      <p:sp>
        <p:nvSpPr>
          <p:cNvPr id="4" name="PlaceHolder 3"/>
          <p:cNvSpPr>
            <a:spLocks noGrp="1"/>
          </p:cNvSpPr>
          <p:nvPr>
            <p:ph type="sldNum" idx="6"/>
          </p:nvPr>
        </p:nvSpPr>
        <p:spPr/>
        <p:txBody>
          <a:bodyPr/>
          <a:p>
            <a:fld id="{B9CE06E1-B011-4B41-AECE-8E8ACC7917E1}" type="slidenum">
              <a:t>55</a:t>
            </a:fld>
          </a:p>
        </p:txBody>
      </p:sp>
    </p:spTree>
  </p:cSld>
  <mc:AlternateContent>
    <mc:Choice Requires="p14">
      <p:transition spd="slow" p14:dur="2000"/>
    </mc:Choice>
    <mc:Fallback>
      <p:transition spd="slow"/>
    </mc:Fallback>
  </mc:AlternateContent>
  <p:timing>
    <p:tnLst>
      <p:par>
        <p:cTn id="907" dur="indefinite" restart="never" nodeType="tmRoot">
          <p:childTnLst>
            <p:seq>
              <p:cTn id="908" dur="indefinite" nodeType="mainSeq">
                <p:childTnLst>
                  <p:par>
                    <p:cTn id="909" fill="hold">
                      <p:stCondLst>
                        <p:cond delay="indefinite"/>
                      </p:stCondLst>
                      <p:childTnLst>
                        <p:par>
                          <p:cTn id="910" fill="hold">
                            <p:stCondLst>
                              <p:cond delay="0"/>
                            </p:stCondLst>
                            <p:childTnLst>
                              <p:par>
                                <p:cTn id="911" nodeType="clickEffect" fill="hold" presetClass="entr" presetID="1">
                                  <p:stCondLst>
                                    <p:cond delay="0"/>
                                  </p:stCondLst>
                                  <p:childTnLst>
                                    <p:set>
                                      <p:cBhvr>
                                        <p:cTn id="912"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
                                  <p:stCondLst>
                                    <p:cond delay="0"/>
                                  </p:stCondLst>
                                  <p:childTnLst>
                                    <p:set>
                                      <p:cBhvr>
                                        <p:cTn id="916"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921" fill="hold">
                      <p:stCondLst>
                        <p:cond delay="indefinite"/>
                      </p:stCondLst>
                      <p:childTnLst>
                        <p:par>
                          <p:cTn id="922" fill="hold">
                            <p:stCondLst>
                              <p:cond delay="0"/>
                            </p:stCondLst>
                            <p:childTnLst>
                              <p:par>
                                <p:cTn id="923" nodeType="clickEffect" fill="hold" presetClass="entr" presetID="1">
                                  <p:stCondLst>
                                    <p:cond delay="0"/>
                                  </p:stCondLst>
                                  <p:childTnLst>
                                    <p:set>
                                      <p:cBhvr>
                                        <p:cTn id="924"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par>
                    <p:cTn id="925" fill="hold">
                      <p:stCondLst>
                        <p:cond delay="indefinite"/>
                      </p:stCondLst>
                      <p:childTnLst>
                        <p:par>
                          <p:cTn id="926" fill="hold">
                            <p:stCondLst>
                              <p:cond delay="0"/>
                            </p:stCondLst>
                            <p:childTnLst>
                              <p:par>
                                <p:cTn id="927" nodeType="clickEffect" fill="hold" presetClass="entr" presetID="1">
                                  <p:stCondLst>
                                    <p:cond delay="0"/>
                                  </p:stCondLst>
                                  <p:childTnLst>
                                    <p:set>
                                      <p:cBhvr>
                                        <p:cTn id="928"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par>
                    <p:cTn id="929" fill="hold">
                      <p:stCondLst>
                        <p:cond delay="indefinite"/>
                      </p:stCondLst>
                      <p:childTnLst>
                        <p:par>
                          <p:cTn id="930" fill="hold">
                            <p:stCondLst>
                              <p:cond delay="0"/>
                            </p:stCondLst>
                            <p:childTnLst>
                              <p:par>
                                <p:cTn id="931" nodeType="clickEffect" fill="hold" presetClass="entr" presetID="1">
                                  <p:stCondLst>
                                    <p:cond delay="0"/>
                                  </p:stCondLst>
                                  <p:childTnLst>
                                    <p:set>
                                      <p:cBhvr>
                                        <p:cTn id="932"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Discrete to continuous variables</a:t>
            </a:r>
            <a:endParaRPr b="0" lang="en-US" sz="3600" spc="-1" strike="noStrike">
              <a:solidFill>
                <a:srgbClr val="000000"/>
              </a:solidFill>
              <a:latin typeface="Arial"/>
            </a:endParaRPr>
          </a:p>
        </p:txBody>
      </p:sp>
      <p:sp>
        <p:nvSpPr>
          <p:cNvPr id="556"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What about non-binary variables?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My main transportation is a {BMW, Bicycle, Hovercraft}</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One option: { BMW </a:t>
            </a:r>
            <a:r>
              <a:rPr b="1" lang="en-US" sz="2000" spc="-1" strike="noStrike">
                <a:solidFill>
                  <a:srgbClr val="000000"/>
                </a:solidFill>
                <a:latin typeface="Wingdings"/>
              </a:rPr>
              <a:t></a:t>
            </a:r>
            <a:r>
              <a:rPr b="1" lang="en-US" sz="2000" spc="-1" strike="noStrike">
                <a:solidFill>
                  <a:srgbClr val="000000"/>
                </a:solidFill>
                <a:latin typeface="Arial"/>
              </a:rPr>
              <a:t> 1, Bicycle </a:t>
            </a:r>
            <a:r>
              <a:rPr b="1" lang="en-US" sz="2000" spc="-1" strike="noStrike">
                <a:solidFill>
                  <a:srgbClr val="000000"/>
                </a:solidFill>
                <a:latin typeface="Wingdings"/>
              </a:rPr>
              <a:t></a:t>
            </a:r>
            <a:r>
              <a:rPr b="1" lang="en-US" sz="2000" spc="-1" strike="noStrike">
                <a:solidFill>
                  <a:srgbClr val="000000"/>
                </a:solidFill>
                <a:latin typeface="Arial"/>
              </a:rPr>
              <a:t> 2, Hovercraft </a:t>
            </a:r>
            <a:r>
              <a:rPr b="1" lang="en-US" sz="2000" spc="-1" strike="noStrike">
                <a:solidFill>
                  <a:srgbClr val="000000"/>
                </a:solidFill>
                <a:latin typeface="Wingdings"/>
              </a:rPr>
              <a:t></a:t>
            </a:r>
            <a:r>
              <a:rPr b="1" lang="en-US" sz="2000" spc="-1" strike="noStrike">
                <a:solidFill>
                  <a:srgbClr val="000000"/>
                </a:solidFill>
                <a:latin typeface="Arial"/>
              </a:rPr>
              <a:t> 3 }</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Problems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d1282e"/>
                </a:solidFill>
                <a:latin typeface="Arial"/>
              </a:rPr>
              <a:t>One-hot encoding</a:t>
            </a:r>
            <a:r>
              <a:rPr b="1" lang="en-US" sz="2000" spc="-1" strike="noStrike">
                <a:solidFill>
                  <a:srgbClr val="000000"/>
                </a:solidFill>
                <a:latin typeface="Arial"/>
              </a:rPr>
              <a:t>: convert a categorical variable with N values into a N-bit vector:</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BMW </a:t>
            </a:r>
            <a:r>
              <a:rPr b="0" lang="en-US" sz="2000" spc="-1" strike="noStrike">
                <a:solidFill>
                  <a:srgbClr val="000000"/>
                </a:solidFill>
                <a:latin typeface="Wingdings"/>
              </a:rPr>
              <a:t></a:t>
            </a:r>
            <a:r>
              <a:rPr b="0" lang="en-US" sz="2000" spc="-1" strike="noStrike">
                <a:solidFill>
                  <a:srgbClr val="000000"/>
                </a:solidFill>
                <a:latin typeface="Arial"/>
              </a:rPr>
              <a:t> [1, 0, 0]; Bicycle </a:t>
            </a:r>
            <a:r>
              <a:rPr b="0" lang="en-US" sz="2000" spc="-1" strike="noStrike">
                <a:solidFill>
                  <a:srgbClr val="000000"/>
                </a:solidFill>
                <a:latin typeface="Wingdings"/>
              </a:rPr>
              <a:t></a:t>
            </a:r>
            <a:r>
              <a:rPr b="0" lang="en-US" sz="2000" spc="-1" strike="noStrike">
                <a:solidFill>
                  <a:srgbClr val="000000"/>
                </a:solidFill>
                <a:latin typeface="Arial"/>
              </a:rPr>
              <a:t> [0, 1, 0]; Hovercraft </a:t>
            </a:r>
            <a:r>
              <a:rPr b="0" lang="en-US" sz="2000" spc="-1" strike="noStrike">
                <a:solidFill>
                  <a:srgbClr val="000000"/>
                </a:solidFill>
                <a:latin typeface="Wingdings"/>
              </a:rPr>
              <a:t></a:t>
            </a:r>
            <a:r>
              <a:rPr b="0" lang="en-US" sz="2000" spc="-1" strike="noStrike">
                <a:solidFill>
                  <a:srgbClr val="000000"/>
                </a:solidFill>
                <a:latin typeface="Arial"/>
              </a:rPr>
              <a:t> [0, 0, 1]</a:t>
            </a:r>
            <a:endParaRPr b="1" lang="en-US" sz="2000" spc="-1" strike="noStrike">
              <a:solidFill>
                <a:srgbClr val="000000"/>
              </a:solidFill>
              <a:latin typeface="Arial"/>
            </a:endParaRPr>
          </a:p>
        </p:txBody>
      </p:sp>
      <p:sp>
        <p:nvSpPr>
          <p:cNvPr id="557" name="Rounded Rectangle 4"/>
          <p:cNvSpPr/>
          <p:nvPr/>
        </p:nvSpPr>
        <p:spPr>
          <a:xfrm>
            <a:off x="1981080" y="4848480"/>
            <a:ext cx="7997040" cy="127728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nSpc>
                <a:spcPct val="100000"/>
              </a:lnSpc>
              <a:buNone/>
            </a:pPr>
            <a:r>
              <a:rPr b="0" lang="en-US" sz="1800" spc="-1" strike="noStrike">
                <a:solidFill>
                  <a:srgbClr val="92d050"/>
                </a:solidFill>
                <a:latin typeface="Courier New"/>
                <a:ea typeface="Courier New"/>
              </a:rPr>
              <a:t># Converts dtype=category to one-hot-encoded cols</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cols = [‘my_transportation’]</a:t>
            </a:r>
            <a:endParaRPr b="0" lang="en-US" sz="1800" spc="-1" strike="noStrike">
              <a:latin typeface="Arial"/>
            </a:endParaRPr>
          </a:p>
          <a:p>
            <a:pPr>
              <a:lnSpc>
                <a:spcPct val="100000"/>
              </a:lnSpc>
              <a:buNone/>
            </a:pPr>
            <a:r>
              <a:rPr b="0" lang="en-US" sz="1800" spc="-1" strike="noStrike">
                <a:solidFill>
                  <a:srgbClr val="ffffff"/>
                </a:solidFill>
                <a:latin typeface="Courier New"/>
                <a:ea typeface="Courier New"/>
              </a:rPr>
              <a:t>df = df.get_dummies( columns = cols )</a:t>
            </a:r>
            <a:endParaRPr b="0" lang="en-US" sz="1800" spc="-1" strike="noStrike">
              <a:latin typeface="Arial"/>
            </a:endParaRPr>
          </a:p>
        </p:txBody>
      </p:sp>
      <p:sp>
        <p:nvSpPr>
          <p:cNvPr id="4" name="PlaceHolder 3"/>
          <p:cNvSpPr>
            <a:spLocks noGrp="1"/>
          </p:cNvSpPr>
          <p:nvPr>
            <p:ph type="sldNum" idx="6"/>
          </p:nvPr>
        </p:nvSpPr>
        <p:spPr/>
        <p:txBody>
          <a:bodyPr/>
          <a:p>
            <a:fld id="{3CB0F6BD-3513-4122-BED1-F6A2C1A4A693}" type="slidenum">
              <a:t>56</a:t>
            </a:fld>
          </a:p>
        </p:txBody>
      </p:sp>
    </p:spTree>
  </p:cSld>
  <mc:AlternateContent>
    <mc:Choice Requires="p14">
      <p:transition spd="slow" p14:dur="2000"/>
    </mc:Choice>
    <mc:Fallback>
      <p:transition spd="slow"/>
    </mc:Fallback>
  </mc:AlternateContent>
  <p:timing>
    <p:tnLst>
      <p:par>
        <p:cTn id="933" dur="indefinite" restart="never" nodeType="tmRoot">
          <p:childTnLst>
            <p:seq>
              <p:cTn id="934" dur="indefinite" nodeType="mainSeq">
                <p:childTnLst>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556">
                                            <p:txEl>
                                              <p:pRg st="0" end="0"/>
                                            </p:txEl>
                                          </p:spTgt>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nodeType="clickEffect" fill="hold" presetClass="entr" presetID="1">
                                  <p:stCondLst>
                                    <p:cond delay="0"/>
                                  </p:stCondLst>
                                  <p:childTnLst>
                                    <p:set>
                                      <p:cBhvr>
                                        <p:cTn id="942" dur="1" fill="hold">
                                          <p:stCondLst>
                                            <p:cond delay="0"/>
                                          </p:stCondLst>
                                        </p:cTn>
                                        <p:tgtEl>
                                          <p:spTgt spid="556">
                                            <p:txEl>
                                              <p:pRg st="1" end="1"/>
                                            </p:txEl>
                                          </p:spTgt>
                                        </p:tgtEl>
                                        <p:attrNameLst>
                                          <p:attrName>style.visibility</p:attrName>
                                        </p:attrNameLst>
                                      </p:cBhvr>
                                      <p:to>
                                        <p:strVal val="visible"/>
                                      </p:to>
                                    </p:se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556">
                                            <p:txEl>
                                              <p:pRg st="2" end="2"/>
                                            </p:txEl>
                                          </p:spTgt>
                                        </p:tgtEl>
                                        <p:attrNameLst>
                                          <p:attrName>style.visibility</p:attrName>
                                        </p:attrNameLst>
                                      </p:cBhvr>
                                      <p:to>
                                        <p:strVal val="visible"/>
                                      </p:to>
                                    </p:set>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1">
                                  <p:stCondLst>
                                    <p:cond delay="0"/>
                                  </p:stCondLst>
                                  <p:childTnLst>
                                    <p:set>
                                      <p:cBhvr>
                                        <p:cTn id="950" dur="1" fill="hold">
                                          <p:stCondLst>
                                            <p:cond delay="0"/>
                                          </p:stCondLst>
                                        </p:cTn>
                                        <p:tgtEl>
                                          <p:spTgt spid="556">
                                            <p:txEl>
                                              <p:pRg st="3" end="3"/>
                                            </p:txEl>
                                          </p:spTgt>
                                        </p:tgtEl>
                                        <p:attrNameLst>
                                          <p:attrName>style.visibility</p:attrName>
                                        </p:attrNameLst>
                                      </p:cBhvr>
                                      <p:to>
                                        <p:strVal val="visible"/>
                                      </p:to>
                                    </p:set>
                                  </p:childTnLst>
                                </p:cTn>
                              </p:par>
                            </p:childTnLst>
                          </p:cTn>
                        </p:par>
                      </p:childTnLst>
                    </p:cTn>
                  </p:par>
                  <p:par>
                    <p:cTn id="951" fill="hold">
                      <p:stCondLst>
                        <p:cond delay="indefinite"/>
                      </p:stCondLst>
                      <p:childTnLst>
                        <p:par>
                          <p:cTn id="952" fill="hold">
                            <p:stCondLst>
                              <p:cond delay="0"/>
                            </p:stCondLst>
                            <p:childTnLst>
                              <p:par>
                                <p:cTn id="953" nodeType="clickEffect" fill="hold" presetClass="entr" presetID="1">
                                  <p:stCondLst>
                                    <p:cond delay="0"/>
                                  </p:stCondLst>
                                  <p:childTnLst>
                                    <p:set>
                                      <p:cBhvr>
                                        <p:cTn id="954" dur="1" fill="hold">
                                          <p:stCondLst>
                                            <p:cond delay="0"/>
                                          </p:stCondLst>
                                        </p:cTn>
                                        <p:tgtEl>
                                          <p:spTgt spid="556">
                                            <p:txEl>
                                              <p:pRg st="4" end="4"/>
                                            </p:txEl>
                                          </p:spTgt>
                                        </p:tgtEl>
                                        <p:attrNameLst>
                                          <p:attrName>style.visibility</p:attrName>
                                        </p:attrNameLst>
                                      </p:cBhvr>
                                      <p:to>
                                        <p:strVal val="visible"/>
                                      </p:to>
                                    </p:set>
                                  </p:childTnLst>
                                </p:cTn>
                              </p:par>
                            </p:childTnLst>
                          </p:cTn>
                        </p:par>
                      </p:childTnLst>
                    </p:cTn>
                  </p:par>
                  <p:par>
                    <p:cTn id="955" fill="hold">
                      <p:stCondLst>
                        <p:cond delay="indefinite"/>
                      </p:stCondLst>
                      <p:childTnLst>
                        <p:par>
                          <p:cTn id="956" fill="hold">
                            <p:stCondLst>
                              <p:cond delay="0"/>
                            </p:stCondLst>
                            <p:childTnLst>
                              <p:par>
                                <p:cTn id="957" nodeType="clickEffect" fill="hold" presetClass="entr" presetID="1">
                                  <p:stCondLst>
                                    <p:cond delay="0"/>
                                  </p:stCondLst>
                                  <p:childTnLst>
                                    <p:set>
                                      <p:cBhvr>
                                        <p:cTn id="958" dur="1" fill="hold">
                                          <p:stCondLst>
                                            <p:cond delay="0"/>
                                          </p:stCondLst>
                                        </p:cTn>
                                        <p:tgtEl>
                                          <p:spTgt spid="556">
                                            <p:txEl>
                                              <p:pRg st="5" end="5"/>
                                            </p:txEl>
                                          </p:spTgt>
                                        </p:tgtEl>
                                        <p:attrNameLst>
                                          <p:attrName>style.visibility</p:attrName>
                                        </p:attrNameLst>
                                      </p:cBhvr>
                                      <p:to>
                                        <p:strVal val="visible"/>
                                      </p:to>
                                    </p:set>
                                  </p:childTnLst>
                                </p:cTn>
                              </p:par>
                            </p:childTnLst>
                          </p:cTn>
                        </p:par>
                      </p:childTnLst>
                    </p:cTn>
                  </p:par>
                  <p:par>
                    <p:cTn id="959" fill="hold">
                      <p:stCondLst>
                        <p:cond delay="indefinite"/>
                      </p:stCondLst>
                      <p:childTnLst>
                        <p:par>
                          <p:cTn id="960" fill="hold">
                            <p:stCondLst>
                              <p:cond delay="0"/>
                            </p:stCondLst>
                            <p:childTnLst>
                              <p:par>
                                <p:cTn id="961" nodeType="clickEffect" fill="hold" presetClass="entr" presetID="1">
                                  <p:stCondLst>
                                    <p:cond delay="0"/>
                                  </p:stCondLst>
                                  <p:childTnLst>
                                    <p:set>
                                      <p:cBhvr>
                                        <p:cTn id="962"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Continuous to discrete variables</a:t>
            </a:r>
            <a:endParaRPr b="0" lang="en-US" sz="3600" spc="-1" strike="noStrike">
              <a:solidFill>
                <a:srgbClr val="000000"/>
              </a:solidFill>
              <a:latin typeface="Arial"/>
            </a:endParaRPr>
          </a:p>
        </p:txBody>
      </p:sp>
      <p:sp>
        <p:nvSpPr>
          <p:cNvPr id="559"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Do doctors prescribe a certain medication to older kids more often?  Is there a difference in wage based on age?</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Pick a discrete set of bins, then put values into the bins</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Equal-length bins: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Bins have an equal-length range and skewed membership</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Good/Bad ????????</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Equal-sized bins: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Bins have variable-length ranges but equal membership</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Good/Bad ????????</a:t>
            </a:r>
            <a:endParaRPr b="1" lang="en-US" sz="2000" spc="-1" strike="noStrike">
              <a:solidFill>
                <a:srgbClr val="000000"/>
              </a:solidFill>
              <a:latin typeface="Arial"/>
            </a:endParaRPr>
          </a:p>
        </p:txBody>
      </p:sp>
      <p:pic>
        <p:nvPicPr>
          <p:cNvPr id="560" name="Picture 5" descr=""/>
          <p:cNvPicPr/>
          <p:nvPr/>
        </p:nvPicPr>
        <p:blipFill>
          <a:blip r:embed="rId1"/>
          <a:stretch/>
        </p:blipFill>
        <p:spPr>
          <a:xfrm>
            <a:off x="9901800" y="5122080"/>
            <a:ext cx="1735560" cy="1735560"/>
          </a:xfrm>
          <a:prstGeom prst="rect">
            <a:avLst/>
          </a:prstGeom>
          <a:ln w="0">
            <a:noFill/>
          </a:ln>
        </p:spPr>
      </p:pic>
      <p:sp>
        <p:nvSpPr>
          <p:cNvPr id="4" name="PlaceHolder 3"/>
          <p:cNvSpPr>
            <a:spLocks noGrp="1"/>
          </p:cNvSpPr>
          <p:nvPr>
            <p:ph type="sldNum" idx="6"/>
          </p:nvPr>
        </p:nvSpPr>
        <p:spPr/>
        <p:txBody>
          <a:bodyPr/>
          <a:p>
            <a:fld id="{725B14FD-3172-48C3-AF7C-297D59A5837C}" type="slidenum">
              <a:t>57</a:t>
            </a:fld>
          </a:p>
        </p:txBody>
      </p:sp>
    </p:spTree>
  </p:cSld>
  <mc:AlternateContent>
    <mc:Choice Requires="p14">
      <p:transition spd="slow" p14:dur="2000"/>
    </mc:Choice>
    <mc:Fallback>
      <p:transition spd="slow"/>
    </mc:Fallback>
  </mc:AlternateContent>
  <p:timing>
    <p:tnLst>
      <p:par>
        <p:cTn id="963" dur="indefinite" restart="never" nodeType="tmRoot">
          <p:childTnLst>
            <p:seq>
              <p:cTn id="964" dur="indefinite" nodeType="mainSeq">
                <p:childTnLst>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559">
                                            <p:txEl>
                                              <p:pRg st="0" end="0"/>
                                            </p:txEl>
                                          </p:spTgt>
                                        </p:tgtEl>
                                        <p:attrNameLst>
                                          <p:attrName>style.visibility</p:attrName>
                                        </p:attrNameLst>
                                      </p:cBhvr>
                                      <p:to>
                                        <p:strVal val="visible"/>
                                      </p:to>
                                    </p:set>
                                  </p:childTnLst>
                                </p:cTn>
                              </p:par>
                            </p:childTnLst>
                          </p:cTn>
                        </p:par>
                      </p:childTnLst>
                    </p:cTn>
                  </p:par>
                  <p:par>
                    <p:cTn id="969" fill="hold">
                      <p:stCondLst>
                        <p:cond delay="indefinite"/>
                      </p:stCondLst>
                      <p:childTnLst>
                        <p:par>
                          <p:cTn id="970" fill="hold">
                            <p:stCondLst>
                              <p:cond delay="0"/>
                            </p:stCondLst>
                            <p:childTnLst>
                              <p:par>
                                <p:cTn id="971" nodeType="clickEffect" fill="hold" presetClass="entr" presetID="1">
                                  <p:stCondLst>
                                    <p:cond delay="0"/>
                                  </p:stCondLst>
                                  <p:childTnLst>
                                    <p:set>
                                      <p:cBhvr>
                                        <p:cTn id="972" dur="1" fill="hold">
                                          <p:stCondLst>
                                            <p:cond delay="0"/>
                                          </p:stCondLst>
                                        </p:cTn>
                                        <p:tgtEl>
                                          <p:spTgt spid="559">
                                            <p:txEl>
                                              <p:pRg st="1" end="1"/>
                                            </p:txEl>
                                          </p:spTgt>
                                        </p:tgtEl>
                                        <p:attrNameLst>
                                          <p:attrName>style.visibility</p:attrName>
                                        </p:attrNameLst>
                                      </p:cBhvr>
                                      <p:to>
                                        <p:strVal val="visible"/>
                                      </p:to>
                                    </p:set>
                                  </p:childTnLst>
                                </p:cTn>
                              </p:par>
                              <p:par>
                                <p:cTn id="973" nodeType="withEffect" fill="hold" presetClass="entr" presetID="1">
                                  <p:stCondLst>
                                    <p:cond delay="0"/>
                                  </p:stCondLst>
                                  <p:childTnLst>
                                    <p:set>
                                      <p:cBhvr>
                                        <p:cTn id="974" dur="1" fill="hold">
                                          <p:stCondLst>
                                            <p:cond delay="0"/>
                                          </p:stCondLst>
                                        </p:cTn>
                                        <p:tgtEl>
                                          <p:spTgt spid="560"/>
                                        </p:tgtEl>
                                        <p:attrNameLst>
                                          <p:attrName>style.visibility</p:attrName>
                                        </p:attrNameLst>
                                      </p:cBhvr>
                                      <p:to>
                                        <p:strVal val="visible"/>
                                      </p:to>
                                    </p:set>
                                  </p:childTnLst>
                                </p:cTn>
                              </p:par>
                            </p:childTnLst>
                          </p:cTn>
                        </p:par>
                      </p:childTnLst>
                    </p:cTn>
                  </p:par>
                  <p:par>
                    <p:cTn id="975" fill="hold">
                      <p:stCondLst>
                        <p:cond delay="indefinite"/>
                      </p:stCondLst>
                      <p:childTnLst>
                        <p:par>
                          <p:cTn id="976" fill="hold">
                            <p:stCondLst>
                              <p:cond delay="0"/>
                            </p:stCondLst>
                            <p:childTnLst>
                              <p:par>
                                <p:cTn id="977" nodeType="clickEffect" fill="hold" presetClass="entr" presetID="1">
                                  <p:stCondLst>
                                    <p:cond delay="0"/>
                                  </p:stCondLst>
                                  <p:childTnLst>
                                    <p:set>
                                      <p:cBhvr>
                                        <p:cTn id="978" dur="1" fill="hold">
                                          <p:stCondLst>
                                            <p:cond delay="0"/>
                                          </p:stCondLst>
                                        </p:cTn>
                                        <p:tgtEl>
                                          <p:spTgt spid="559">
                                            <p:txEl>
                                              <p:pRg st="2" end="2"/>
                                            </p:txEl>
                                          </p:spTgt>
                                        </p:tgtEl>
                                        <p:attrNameLst>
                                          <p:attrName>style.visibility</p:attrName>
                                        </p:attrNameLst>
                                      </p:cBhvr>
                                      <p:to>
                                        <p:strVal val="visible"/>
                                      </p:to>
                                    </p:se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
                                  <p:stCondLst>
                                    <p:cond delay="0"/>
                                  </p:stCondLst>
                                  <p:childTnLst>
                                    <p:set>
                                      <p:cBhvr>
                                        <p:cTn id="982" dur="1" fill="hold">
                                          <p:stCondLst>
                                            <p:cond delay="0"/>
                                          </p:stCondLst>
                                        </p:cTn>
                                        <p:tgtEl>
                                          <p:spTgt spid="559">
                                            <p:txEl>
                                              <p:pRg st="3" end="3"/>
                                            </p:txEl>
                                          </p:spTgt>
                                        </p:tgtEl>
                                        <p:attrNameLst>
                                          <p:attrName>style.visibility</p:attrName>
                                        </p:attrNameLst>
                                      </p:cBhvr>
                                      <p:to>
                                        <p:strVal val="visible"/>
                                      </p:to>
                                    </p:set>
                                  </p:childTnLst>
                                </p:cTn>
                              </p:par>
                            </p:childTnLst>
                          </p:cTn>
                        </p:par>
                      </p:childTnLst>
                    </p:cTn>
                  </p:par>
                  <p:par>
                    <p:cTn id="983" fill="hold">
                      <p:stCondLst>
                        <p:cond delay="indefinite"/>
                      </p:stCondLst>
                      <p:childTnLst>
                        <p:par>
                          <p:cTn id="984" fill="hold">
                            <p:stCondLst>
                              <p:cond delay="0"/>
                            </p:stCondLst>
                            <p:childTnLst>
                              <p:par>
                                <p:cTn id="985" nodeType="clickEffect" fill="hold" presetClass="entr" presetID="1">
                                  <p:stCondLst>
                                    <p:cond delay="0"/>
                                  </p:stCondLst>
                                  <p:childTnLst>
                                    <p:set>
                                      <p:cBhvr>
                                        <p:cTn id="986" dur="1" fill="hold">
                                          <p:stCondLst>
                                            <p:cond delay="0"/>
                                          </p:stCondLst>
                                        </p:cTn>
                                        <p:tgtEl>
                                          <p:spTgt spid="559">
                                            <p:txEl>
                                              <p:pRg st="4" end="4"/>
                                            </p:txEl>
                                          </p:spTgt>
                                        </p:tgtEl>
                                        <p:attrNameLst>
                                          <p:attrName>style.visibility</p:attrName>
                                        </p:attrNameLst>
                                      </p:cBhvr>
                                      <p:to>
                                        <p:strVal val="visible"/>
                                      </p:to>
                                    </p:set>
                                  </p:childTnLst>
                                </p:cTn>
                              </p:par>
                            </p:childTnLst>
                          </p:cTn>
                        </p:par>
                      </p:childTnLst>
                    </p:cTn>
                  </p:par>
                  <p:par>
                    <p:cTn id="987" fill="hold">
                      <p:stCondLst>
                        <p:cond delay="indefinite"/>
                      </p:stCondLst>
                      <p:childTnLst>
                        <p:par>
                          <p:cTn id="988" fill="hold">
                            <p:stCondLst>
                              <p:cond delay="0"/>
                            </p:stCondLst>
                            <p:childTnLst>
                              <p:par>
                                <p:cTn id="989" nodeType="clickEffect" fill="hold" presetClass="entr" presetID="1">
                                  <p:stCondLst>
                                    <p:cond delay="0"/>
                                  </p:stCondLst>
                                  <p:childTnLst>
                                    <p:set>
                                      <p:cBhvr>
                                        <p:cTn id="990" dur="1" fill="hold">
                                          <p:stCondLst>
                                            <p:cond delay="0"/>
                                          </p:stCondLst>
                                        </p:cTn>
                                        <p:tgtEl>
                                          <p:spTgt spid="559">
                                            <p:txEl>
                                              <p:pRg st="5" end="5"/>
                                            </p:txEl>
                                          </p:spTgt>
                                        </p:tgtEl>
                                        <p:attrNameLst>
                                          <p:attrName>style.visibility</p:attrName>
                                        </p:attrNameLst>
                                      </p:cBhvr>
                                      <p:to>
                                        <p:strVal val="visible"/>
                                      </p:to>
                                    </p:set>
                                  </p:childTnLst>
                                </p:cTn>
                              </p:par>
                            </p:childTnLst>
                          </p:cTn>
                        </p:par>
                      </p:childTnLst>
                    </p:cTn>
                  </p:par>
                  <p:par>
                    <p:cTn id="991" fill="hold">
                      <p:stCondLst>
                        <p:cond delay="indefinite"/>
                      </p:stCondLst>
                      <p:childTnLst>
                        <p:par>
                          <p:cTn id="992" fill="hold">
                            <p:stCondLst>
                              <p:cond delay="0"/>
                            </p:stCondLst>
                            <p:childTnLst>
                              <p:par>
                                <p:cTn id="993" nodeType="clickEffect" fill="hold" presetClass="entr" presetID="1">
                                  <p:stCondLst>
                                    <p:cond delay="0"/>
                                  </p:stCondLst>
                                  <p:childTnLst>
                                    <p:set>
                                      <p:cBhvr>
                                        <p:cTn id="994" dur="1" fill="hold">
                                          <p:stCondLst>
                                            <p:cond delay="0"/>
                                          </p:stCondLst>
                                        </p:cTn>
                                        <p:tgtEl>
                                          <p:spTgt spid="559">
                                            <p:txEl>
                                              <p:pRg st="6" end="6"/>
                                            </p:txEl>
                                          </p:spTgt>
                                        </p:tgtEl>
                                        <p:attrNameLst>
                                          <p:attrName>style.visibility</p:attrName>
                                        </p:attrNameLst>
                                      </p:cBhvr>
                                      <p:to>
                                        <p:strVal val="visible"/>
                                      </p:to>
                                    </p:se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1">
                                  <p:stCondLst>
                                    <p:cond delay="0"/>
                                  </p:stCondLst>
                                  <p:childTnLst>
                                    <p:set>
                                      <p:cBhvr>
                                        <p:cTn id="998" dur="1" fill="hold">
                                          <p:stCondLst>
                                            <p:cond delay="0"/>
                                          </p:stCondLst>
                                        </p:cTn>
                                        <p:tgtEl>
                                          <p:spTgt spid="55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Skewed Data</a:t>
            </a:r>
            <a:endParaRPr b="0" lang="en-US" sz="3600" spc="-1" strike="noStrike">
              <a:solidFill>
                <a:srgbClr val="000000"/>
              </a:solidFill>
              <a:latin typeface="Arial"/>
            </a:endParaRPr>
          </a:p>
        </p:txBody>
      </p:sp>
      <p:sp>
        <p:nvSpPr>
          <p:cNvPr id="562"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Skewed data often arises in multiplicative processes:</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Some points float around 1, but one unlucky draw </a:t>
            </a:r>
            <a:r>
              <a:rPr b="0" lang="en-US" sz="2000" spc="-1" strike="noStrike">
                <a:solidFill>
                  <a:srgbClr val="000000"/>
                </a:solidFill>
                <a:latin typeface="Wingdings"/>
              </a:rPr>
              <a:t></a:t>
            </a:r>
            <a:r>
              <a:rPr b="0" lang="en-US" sz="2000" spc="-1" strike="noStrike">
                <a:solidFill>
                  <a:srgbClr val="000000"/>
                </a:solidFill>
                <a:latin typeface="Arial"/>
              </a:rPr>
              <a:t> 0</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Logarithmic transforms reduce skew:</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If values are all positive, apply log</a:t>
            </a:r>
            <a:r>
              <a:rPr b="0" lang="en-US" sz="2000" spc="-1" strike="noStrike" baseline="-25000">
                <a:solidFill>
                  <a:srgbClr val="000000"/>
                </a:solidFill>
                <a:latin typeface="Arial"/>
              </a:rPr>
              <a:t>2</a:t>
            </a:r>
            <a:r>
              <a:rPr b="0" lang="en-US" sz="2000" spc="-1" strike="noStrike">
                <a:solidFill>
                  <a:srgbClr val="000000"/>
                </a:solidFill>
                <a:latin typeface="Arial"/>
              </a:rPr>
              <a:t> transform</a:t>
            </a:r>
            <a:endParaRPr b="1" lang="en-US" sz="2000" spc="-1" strike="noStrike">
              <a:solidFill>
                <a:srgbClr val="000000"/>
              </a:solidFill>
              <a:latin typeface="Arial"/>
            </a:endParaRPr>
          </a:p>
          <a:p>
            <a:pPr marL="34308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If some values are negative:</a:t>
            </a:r>
            <a:endParaRPr b="1" lang="en-US" sz="2000" spc="-1" strike="noStrike">
              <a:solidFill>
                <a:srgbClr val="000000"/>
              </a:solidFill>
              <a:latin typeface="Arial"/>
            </a:endParaRPr>
          </a:p>
          <a:p>
            <a:pPr lvl="1" marL="800280" indent="-3430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Shift all values so they are positive, apply log</a:t>
            </a:r>
            <a:r>
              <a:rPr b="0" lang="en-US" sz="2000" spc="-1" strike="noStrike" baseline="-25000">
                <a:solidFill>
                  <a:srgbClr val="000000"/>
                </a:solidFill>
                <a:latin typeface="Arial"/>
              </a:rPr>
              <a:t>2</a:t>
            </a:r>
            <a:endParaRPr b="0" lang="en-US" sz="2000" spc="-1" strike="noStrike">
              <a:solidFill>
                <a:srgbClr val="000000"/>
              </a:solidFill>
              <a:latin typeface="Arial"/>
            </a:endParaRPr>
          </a:p>
          <a:p>
            <a:pPr lvl="1" marL="800280" indent="-343080">
              <a:lnSpc>
                <a:spcPct val="100000"/>
              </a:lnSpc>
              <a:spcBef>
                <a:spcPts val="400"/>
              </a:spcBef>
              <a:buClr>
                <a:srgbClr val="d1282e"/>
              </a:buClr>
              <a:buFont typeface="Arial"/>
              <a:buChar char="•"/>
              <a:tabLst>
                <a:tab algn="l" pos="0"/>
              </a:tabLst>
            </a:pPr>
            <a:r>
              <a:rPr b="0" lang="en-US" sz="2000" spc="-1" strike="noStrike">
                <a:solidFill>
                  <a:srgbClr val="000000"/>
                </a:solidFill>
                <a:latin typeface="Arial"/>
              </a:rPr>
              <a:t>Signed log: sign(x) * log</a:t>
            </a:r>
            <a:r>
              <a:rPr b="0" lang="en-US" sz="2000" spc="-1" strike="noStrike" baseline="-25000">
                <a:solidFill>
                  <a:srgbClr val="000000"/>
                </a:solidFill>
                <a:latin typeface="Arial"/>
              </a:rPr>
              <a:t>2</a:t>
            </a:r>
            <a:r>
              <a:rPr b="0" lang="en-US" sz="2000" spc="-1" strike="noStrike">
                <a:solidFill>
                  <a:srgbClr val="000000"/>
                </a:solidFill>
                <a:latin typeface="Arial"/>
              </a:rPr>
              <a:t>( |x| + 1)</a:t>
            </a:r>
            <a:endParaRPr b="0" lang="en-US" sz="2000" spc="-1" strike="noStrike">
              <a:solidFill>
                <a:srgbClr val="000000"/>
              </a:solidFill>
              <a:latin typeface="Arial"/>
            </a:endParaRPr>
          </a:p>
        </p:txBody>
      </p:sp>
      <p:pic>
        <p:nvPicPr>
          <p:cNvPr id="563" name="Picture 5" descr=""/>
          <p:cNvPicPr/>
          <p:nvPr/>
        </p:nvPicPr>
        <p:blipFill>
          <a:blip r:embed="rId1"/>
          <a:stretch/>
        </p:blipFill>
        <p:spPr>
          <a:xfrm>
            <a:off x="3514680" y="4956480"/>
            <a:ext cx="4552560" cy="1637640"/>
          </a:xfrm>
          <a:prstGeom prst="rect">
            <a:avLst/>
          </a:prstGeom>
          <a:ln w="0">
            <a:noFill/>
          </a:ln>
        </p:spPr>
      </p:pic>
      <p:sp>
        <p:nvSpPr>
          <p:cNvPr id="4" name="PlaceHolder 3"/>
          <p:cNvSpPr>
            <a:spLocks noGrp="1"/>
          </p:cNvSpPr>
          <p:nvPr>
            <p:ph type="sldNum" idx="6"/>
          </p:nvPr>
        </p:nvSpPr>
        <p:spPr/>
        <p:txBody>
          <a:bodyPr/>
          <a:p>
            <a:fld id="{F6828576-7868-497E-8E6C-F8C2FE5E2CD0}" type="slidenum">
              <a:t>58</a:t>
            </a:fld>
          </a:p>
        </p:txBody>
      </p:sp>
    </p:spTree>
  </p:cSld>
  <mc:AlternateContent>
    <mc:Choice Requires="p14">
      <p:transition spd="slow" p14:dur="2000"/>
    </mc:Choice>
    <mc:Fallback>
      <p:transition spd="slow"/>
    </mc:Fallback>
  </mc:AlternateContent>
  <p:timing>
    <p:tnLst>
      <p:par>
        <p:cTn id="999" dur="indefinite" restart="never" nodeType="tmRoot">
          <p:childTnLst>
            <p:seq>
              <p:cTn id="1000" dur="indefinite" nodeType="mainSeq">
                <p:childTnLst>
                  <p:par>
                    <p:cTn id="1001" fill="hold">
                      <p:stCondLst>
                        <p:cond delay="indefinite"/>
                      </p:stCondLst>
                      <p:childTnLst>
                        <p:par>
                          <p:cTn id="1002" fill="hold">
                            <p:stCondLst>
                              <p:cond delay="0"/>
                            </p:stCondLst>
                            <p:childTnLst>
                              <p:par>
                                <p:cTn id="1003" nodeType="clickEffect" fill="hold" presetClass="entr" presetID="1">
                                  <p:stCondLst>
                                    <p:cond delay="0"/>
                                  </p:stCondLst>
                                  <p:childTnLst>
                                    <p:set>
                                      <p:cBhvr>
                                        <p:cTn id="1004" dur="1" fill="hold">
                                          <p:stCondLst>
                                            <p:cond delay="0"/>
                                          </p:stCondLst>
                                        </p:cTn>
                                        <p:tgtEl>
                                          <p:spTgt spid="562">
                                            <p:txEl>
                                              <p:pRg st="0" end="0"/>
                                            </p:txEl>
                                          </p:spTgt>
                                        </p:tgtEl>
                                        <p:attrNameLst>
                                          <p:attrName>style.visibility</p:attrName>
                                        </p:attrNameLst>
                                      </p:cBhvr>
                                      <p:to>
                                        <p:strVal val="visible"/>
                                      </p:to>
                                    </p:se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
                                  <p:stCondLst>
                                    <p:cond delay="0"/>
                                  </p:stCondLst>
                                  <p:childTnLst>
                                    <p:set>
                                      <p:cBhvr>
                                        <p:cTn id="1008" dur="1" fill="hold">
                                          <p:stCondLst>
                                            <p:cond delay="0"/>
                                          </p:stCondLst>
                                        </p:cTn>
                                        <p:tgtEl>
                                          <p:spTgt spid="562">
                                            <p:txEl>
                                              <p:pRg st="1" end="1"/>
                                            </p:txEl>
                                          </p:spTgt>
                                        </p:tgtEl>
                                        <p:attrNameLst>
                                          <p:attrName>style.visibility</p:attrName>
                                        </p:attrNameLst>
                                      </p:cBhvr>
                                      <p:to>
                                        <p:strVal val="visible"/>
                                      </p:to>
                                    </p:set>
                                  </p:childTnLst>
                                </p:cTn>
                              </p:par>
                            </p:childTnLst>
                          </p:cTn>
                        </p:par>
                      </p:childTnLst>
                    </p:cTn>
                  </p:par>
                  <p:par>
                    <p:cTn id="1009" fill="hold">
                      <p:stCondLst>
                        <p:cond delay="indefinite"/>
                      </p:stCondLst>
                      <p:childTnLst>
                        <p:par>
                          <p:cTn id="1010" fill="hold">
                            <p:stCondLst>
                              <p:cond delay="0"/>
                            </p:stCondLst>
                            <p:childTnLst>
                              <p:par>
                                <p:cTn id="1011" nodeType="clickEffect" fill="hold" presetClass="entr" presetID="1">
                                  <p:stCondLst>
                                    <p:cond delay="0"/>
                                  </p:stCondLst>
                                  <p:childTnLst>
                                    <p:set>
                                      <p:cBhvr>
                                        <p:cTn id="1012" dur="1" fill="hold">
                                          <p:stCondLst>
                                            <p:cond delay="0"/>
                                          </p:stCondLst>
                                        </p:cTn>
                                        <p:tgtEl>
                                          <p:spTgt spid="562">
                                            <p:txEl>
                                              <p:pRg st="2" end="2"/>
                                            </p:txEl>
                                          </p:spTgt>
                                        </p:tgtEl>
                                        <p:attrNameLst>
                                          <p:attrName>style.visibility</p:attrName>
                                        </p:attrNameLst>
                                      </p:cBhvr>
                                      <p:to>
                                        <p:strVal val="visible"/>
                                      </p:to>
                                    </p:set>
                                  </p:childTnLst>
                                </p:cTn>
                              </p:par>
                            </p:childTnLst>
                          </p:cTn>
                        </p:par>
                      </p:childTnLst>
                    </p:cTn>
                  </p:par>
                  <p:par>
                    <p:cTn id="1013" fill="hold">
                      <p:stCondLst>
                        <p:cond delay="indefinite"/>
                      </p:stCondLst>
                      <p:childTnLst>
                        <p:par>
                          <p:cTn id="1014" fill="hold">
                            <p:stCondLst>
                              <p:cond delay="0"/>
                            </p:stCondLst>
                            <p:childTnLst>
                              <p:par>
                                <p:cTn id="1015" nodeType="clickEffect" fill="hold" presetClass="entr" presetID="1">
                                  <p:stCondLst>
                                    <p:cond delay="0"/>
                                  </p:stCondLst>
                                  <p:childTnLst>
                                    <p:set>
                                      <p:cBhvr>
                                        <p:cTn id="1016" dur="1" fill="hold">
                                          <p:stCondLst>
                                            <p:cond delay="0"/>
                                          </p:stCondLst>
                                        </p:cTn>
                                        <p:tgtEl>
                                          <p:spTgt spid="562">
                                            <p:txEl>
                                              <p:pRg st="3" end="3"/>
                                            </p:txEl>
                                          </p:spTgt>
                                        </p:tgtEl>
                                        <p:attrNameLst>
                                          <p:attrName>style.visibility</p:attrName>
                                        </p:attrNameLst>
                                      </p:cBhvr>
                                      <p:to>
                                        <p:strVal val="visible"/>
                                      </p:to>
                                    </p:set>
                                  </p:childTnLst>
                                </p:cTn>
                              </p:par>
                            </p:childTnLst>
                          </p:cTn>
                        </p:par>
                      </p:childTnLst>
                    </p:cTn>
                  </p:par>
                  <p:par>
                    <p:cTn id="1017" fill="hold">
                      <p:stCondLst>
                        <p:cond delay="indefinite"/>
                      </p:stCondLst>
                      <p:childTnLst>
                        <p:par>
                          <p:cTn id="1018" fill="hold">
                            <p:stCondLst>
                              <p:cond delay="0"/>
                            </p:stCondLst>
                            <p:childTnLst>
                              <p:par>
                                <p:cTn id="1019" nodeType="clickEffect" fill="hold" presetClass="entr" presetID="1">
                                  <p:stCondLst>
                                    <p:cond delay="0"/>
                                  </p:stCondLst>
                                  <p:childTnLst>
                                    <p:set>
                                      <p:cBhvr>
                                        <p:cTn id="1020" dur="1" fill="hold">
                                          <p:stCondLst>
                                            <p:cond delay="0"/>
                                          </p:stCondLst>
                                        </p:cTn>
                                        <p:tgtEl>
                                          <p:spTgt spid="562">
                                            <p:txEl>
                                              <p:pRg st="4" end="4"/>
                                            </p:txEl>
                                          </p:spTgt>
                                        </p:tgtEl>
                                        <p:attrNameLst>
                                          <p:attrName>style.visibility</p:attrName>
                                        </p:attrNameLst>
                                      </p:cBhvr>
                                      <p:to>
                                        <p:strVal val="visible"/>
                                      </p:to>
                                    </p:set>
                                  </p:childTnLst>
                                </p:cTn>
                              </p:par>
                              <p:par>
                                <p:cTn id="1021" nodeType="withEffect" fill="hold" presetClass="entr" presetID="1">
                                  <p:stCondLst>
                                    <p:cond delay="0"/>
                                  </p:stCondLst>
                                  <p:childTnLst>
                                    <p:set>
                                      <p:cBhvr>
                                        <p:cTn id="1022" dur="1" fill="hold">
                                          <p:stCondLst>
                                            <p:cond delay="0"/>
                                          </p:stCondLst>
                                        </p:cTn>
                                        <p:tgtEl>
                                          <p:spTgt spid="562">
                                            <p:txEl>
                                              <p:pRg st="5" end="5"/>
                                            </p:txEl>
                                          </p:spTgt>
                                        </p:tgtEl>
                                        <p:attrNameLst>
                                          <p:attrName>style.visibility</p:attrName>
                                        </p:attrNameLst>
                                      </p:cBhvr>
                                      <p:to>
                                        <p:strVal val="visible"/>
                                      </p:to>
                                    </p:set>
                                  </p:childTnLst>
                                </p:cTn>
                              </p:par>
                              <p:par>
                                <p:cTn id="1023" nodeType="withEffect" fill="hold" presetClass="entr" presetID="1">
                                  <p:stCondLst>
                                    <p:cond delay="0"/>
                                  </p:stCondLst>
                                  <p:childTnLst>
                                    <p:set>
                                      <p:cBhvr>
                                        <p:cTn id="1024" dur="1" fill="hold">
                                          <p:stCondLst>
                                            <p:cond delay="0"/>
                                          </p:stCondLst>
                                        </p:cTn>
                                        <p:tgtEl>
                                          <p:spTgt spid="56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152640"/>
            <a:ext cx="7721280" cy="1371240"/>
          </a:xfrm>
          <a:prstGeom prst="rect">
            <a:avLst/>
          </a:prstGeom>
          <a:noFill/>
          <a:ln w="0">
            <a:noFill/>
          </a:ln>
        </p:spPr>
        <p:txBody>
          <a:bodyPr anchor="b">
            <a:normAutofit/>
          </a:bodyPr>
          <a:p>
            <a:pPr>
              <a:lnSpc>
                <a:spcPct val="100000"/>
              </a:lnSpc>
              <a:buNone/>
            </a:pPr>
            <a:r>
              <a:rPr b="0" lang="en-US" sz="3600" spc="-60" strike="noStrike" cap="all">
                <a:solidFill>
                  <a:srgbClr val="d1282e"/>
                </a:solidFill>
                <a:latin typeface="Arial Black"/>
              </a:rPr>
              <a:t>Skewed Data</a:t>
            </a:r>
            <a:endParaRPr b="0" lang="en-US" sz="3600" spc="-1" strike="noStrike">
              <a:solidFill>
                <a:srgbClr val="000000"/>
              </a:solidFill>
              <a:latin typeface="Arial"/>
            </a:endParaRPr>
          </a:p>
        </p:txBody>
      </p:sp>
      <p:pic>
        <p:nvPicPr>
          <p:cNvPr id="565" name="Picture 5" descr=""/>
          <p:cNvPicPr/>
          <p:nvPr/>
        </p:nvPicPr>
        <p:blipFill>
          <a:blip r:embed="rId1"/>
          <a:stretch/>
        </p:blipFill>
        <p:spPr>
          <a:xfrm>
            <a:off x="144000" y="1524240"/>
            <a:ext cx="8948880" cy="2324880"/>
          </a:xfrm>
          <a:prstGeom prst="rect">
            <a:avLst/>
          </a:prstGeom>
          <a:ln w="0">
            <a:noFill/>
          </a:ln>
        </p:spPr>
      </p:pic>
      <p:pic>
        <p:nvPicPr>
          <p:cNvPr id="566" name="Picture 6" descr=""/>
          <p:cNvPicPr/>
          <p:nvPr/>
        </p:nvPicPr>
        <p:blipFill>
          <a:blip r:embed="rId2"/>
          <a:stretch/>
        </p:blipFill>
        <p:spPr>
          <a:xfrm>
            <a:off x="6238800" y="2895840"/>
            <a:ext cx="5091120" cy="3667320"/>
          </a:xfrm>
          <a:prstGeom prst="rect">
            <a:avLst/>
          </a:prstGeom>
          <a:ln w="0">
            <a:noFill/>
          </a:ln>
        </p:spPr>
      </p:pic>
      <p:sp>
        <p:nvSpPr>
          <p:cNvPr id="567" name="Bent Arrow 12"/>
          <p:cNvSpPr/>
          <p:nvPr/>
        </p:nvSpPr>
        <p:spPr>
          <a:xfrm flipH="1" rot="10800000">
            <a:off x="3907080" y="3972240"/>
            <a:ext cx="1663560" cy="1768320"/>
          </a:xfrm>
          <a:prstGeom prst="bentArrow">
            <a:avLst>
              <a:gd name="adj1" fmla="val 25000"/>
              <a:gd name="adj2" fmla="val 25000"/>
              <a:gd name="adj3" fmla="val 25000"/>
              <a:gd name="adj4" fmla="val 43750"/>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sp>
      <p:sp>
        <p:nvSpPr>
          <p:cNvPr id="568" name="TextBox 13"/>
          <p:cNvSpPr/>
          <p:nvPr/>
        </p:nvSpPr>
        <p:spPr>
          <a:xfrm>
            <a:off x="1834920" y="4410360"/>
            <a:ext cx="1738440" cy="950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00"/>
                </a:solidFill>
                <a:latin typeface="Arial"/>
              </a:rPr>
              <a:t>log</a:t>
            </a:r>
            <a:r>
              <a:rPr b="0" lang="en-US" sz="1800" spc="-1" strike="noStrike" baseline="-25000">
                <a:solidFill>
                  <a:srgbClr val="000000"/>
                </a:solidFill>
                <a:latin typeface="Arial"/>
              </a:rPr>
              <a:t>2</a:t>
            </a:r>
            <a:r>
              <a:rPr b="0" lang="en-US" sz="1800" spc="-1" strike="noStrike">
                <a:solidFill>
                  <a:srgbClr val="000000"/>
                </a:solidFill>
                <a:latin typeface="Arial"/>
              </a:rPr>
              <a:t> transform on airline takeoff delays</a:t>
            </a:r>
            <a:endParaRPr b="0" lang="en-US" sz="1800" spc="-1" strike="noStrike">
              <a:latin typeface="Arial"/>
            </a:endParaRPr>
          </a:p>
        </p:txBody>
      </p:sp>
      <p:sp>
        <p:nvSpPr>
          <p:cNvPr id="3" name="PlaceHolder 2"/>
          <p:cNvSpPr>
            <a:spLocks noGrp="1"/>
          </p:cNvSpPr>
          <p:nvPr>
            <p:ph type="sldNum" idx="9"/>
          </p:nvPr>
        </p:nvSpPr>
        <p:spPr/>
        <p:txBody>
          <a:bodyPr/>
          <a:p>
            <a:fld id="{CD49DBAC-978B-408D-91DA-51AFCEAF50AE}" type="slidenum">
              <a:t>59</a:t>
            </a:fld>
          </a:p>
        </p:txBody>
      </p:sp>
    </p:spTree>
  </p:cSld>
  <mc:AlternateContent>
    <mc:Choice Requires="p14">
      <p:transition spd="slow" p14:dur="2000"/>
    </mc:Choice>
    <mc:Fallback>
      <p:transition spd="slow"/>
    </mc:Fallback>
  </mc:AlternateContent>
  <p:timing>
    <p:tnLst>
      <p:par>
        <p:cTn id="1025" dur="indefinite" restart="never" nodeType="tmRoot">
          <p:childTnLst>
            <p:seq>
              <p:cTn id="1026" dur="indefinite" nodeType="mainSeq">
                <p:childTnLst>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567"/>
                                        </p:tgtEl>
                                        <p:attrNameLst>
                                          <p:attrName>style.visibility</p:attrName>
                                        </p:attrNameLst>
                                      </p:cBhvr>
                                      <p:to>
                                        <p:strVal val="visible"/>
                                      </p:to>
                                    </p:set>
                                  </p:childTnLst>
                                </p:cTn>
                              </p:par>
                              <p:par>
                                <p:cTn id="1031" nodeType="withEffect" fill="hold" presetClass="entr" presetID="1">
                                  <p:stCondLst>
                                    <p:cond delay="0"/>
                                  </p:stCondLst>
                                  <p:childTnLst>
                                    <p:set>
                                      <p:cBhvr>
                                        <p:cTn id="1032" dur="1" fill="hold">
                                          <p:stCondLst>
                                            <p:cond delay="0"/>
                                          </p:stCondLst>
                                        </p:cTn>
                                        <p:tgtEl>
                                          <p:spTgt spid="568"/>
                                        </p:tgtEl>
                                        <p:attrNameLst>
                                          <p:attrName>style.visibility</p:attrName>
                                        </p:attrNameLst>
                                      </p:cBhvr>
                                      <p:to>
                                        <p:strVal val="visible"/>
                                      </p:to>
                                    </p:set>
                                  </p:childTnLst>
                                </p:cTn>
                              </p:par>
                            </p:childTnLst>
                          </p:cTn>
                        </p:par>
                      </p:childTnLst>
                    </p:cTn>
                  </p:par>
                  <p:par>
                    <p:cTn id="1033" fill="hold">
                      <p:stCondLst>
                        <p:cond delay="indefinite"/>
                      </p:stCondLst>
                      <p:childTnLst>
                        <p:par>
                          <p:cTn id="1034" fill="hold">
                            <p:stCondLst>
                              <p:cond delay="0"/>
                            </p:stCondLst>
                            <p:childTnLst>
                              <p:par>
                                <p:cTn id="1035" nodeType="clickEffect" fill="hold" presetClass="entr" presetID="1">
                                  <p:stCondLst>
                                    <p:cond delay="0"/>
                                  </p:stCondLst>
                                  <p:childTnLst>
                                    <p:set>
                                      <p:cBhvr>
                                        <p:cTn id="1036"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Measures of Location</a:t>
            </a:r>
            <a:endParaRPr b="0" lang="en-US" sz="3600" spc="-1" strike="noStrike">
              <a:solidFill>
                <a:srgbClr val="000000"/>
              </a:solidFill>
              <a:latin typeface="Arial"/>
            </a:endParaRPr>
          </a:p>
        </p:txBody>
      </p:sp>
      <p:sp>
        <p:nvSpPr>
          <p:cNvPr id="265" name="PlaceHolder 2"/>
          <p:cNvSpPr>
            <a:spLocks noGrp="1"/>
          </p:cNvSpPr>
          <p:nvPr>
            <p:ph/>
          </p:nvPr>
        </p:nvSpPr>
        <p:spPr>
          <a:xfrm>
            <a:off x="609480" y="1752480"/>
            <a:ext cx="10159560" cy="4373280"/>
          </a:xfrm>
          <a:prstGeom prst="rect">
            <a:avLst/>
          </a:prstGeom>
          <a:noFill/>
          <a:ln w="0">
            <a:noFill/>
          </a:ln>
        </p:spPr>
        <p:txBody>
          <a:bodyPr anchor="t">
            <a:normAutofit/>
          </a:bodyPr>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Location and central tendency</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There exists a distribution of values</a:t>
            </a:r>
            <a:endParaRPr b="1" lang="en-US" sz="2000" spc="-1" strike="noStrike">
              <a:solidFill>
                <a:srgbClr val="000000"/>
              </a:solidFill>
              <a:latin typeface="Arial"/>
            </a:endParaRPr>
          </a:p>
          <a:p>
            <a:pPr marL="160200" indent="-343080">
              <a:lnSpc>
                <a:spcPct val="100000"/>
              </a:lnSpc>
              <a:spcBef>
                <a:spcPts val="400"/>
              </a:spcBef>
              <a:spcAft>
                <a:spcPts val="601"/>
              </a:spcAft>
              <a:buClr>
                <a:srgbClr val="000000"/>
              </a:buClr>
              <a:buFont typeface="Arial"/>
              <a:buChar char="•"/>
              <a:tabLst>
                <a:tab algn="l" pos="0"/>
              </a:tabLst>
            </a:pPr>
            <a:r>
              <a:rPr b="0" lang="en-US" sz="2000" spc="-1" strike="noStrike">
                <a:solidFill>
                  <a:srgbClr val="000000"/>
                </a:solidFill>
                <a:latin typeface="Arial"/>
              </a:rPr>
              <a:t>We are interested in the “center” of the distribution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Two measures are the </a:t>
            </a:r>
            <a:r>
              <a:rPr b="1" lang="en-US" sz="2000" spc="-1" strike="noStrike">
                <a:solidFill>
                  <a:srgbClr val="d1282e"/>
                </a:solidFill>
                <a:latin typeface="Arial"/>
              </a:rPr>
              <a:t>sample mean</a:t>
            </a:r>
            <a:r>
              <a:rPr b="1" lang="en-US" sz="2000" spc="-1" strike="noStrike">
                <a:solidFill>
                  <a:srgbClr val="000000"/>
                </a:solidFill>
                <a:latin typeface="Arial"/>
              </a:rPr>
              <a:t> and the </a:t>
            </a:r>
            <a:r>
              <a:rPr b="1" lang="en-US" sz="2000" spc="-1" strike="noStrike">
                <a:solidFill>
                  <a:srgbClr val="d1282e"/>
                </a:solidFill>
                <a:latin typeface="Arial"/>
              </a:rPr>
              <a:t>sample median</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They look similar, and measure the same thing</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They differ systematically (and predictably) when the data are not </a:t>
            </a:r>
            <a:r>
              <a:rPr b="1" lang="en-US" sz="2000" spc="-1" strike="noStrike">
                <a:solidFill>
                  <a:srgbClr val="d1282e"/>
                </a:solidFill>
                <a:latin typeface="Arial"/>
              </a:rPr>
              <a:t>symmetric</a:t>
            </a:r>
            <a:endParaRPr b="1" lang="en-US" sz="2000" spc="-1" strike="noStrike">
              <a:solidFill>
                <a:srgbClr val="000000"/>
              </a:solidFill>
              <a:latin typeface="Arial"/>
            </a:endParaRPr>
          </a:p>
        </p:txBody>
      </p:sp>
      <p:sp>
        <p:nvSpPr>
          <p:cNvPr id="266" name="Text Box 5"/>
          <p:cNvSpPr/>
          <p:nvPr/>
        </p:nvSpPr>
        <p:spPr>
          <a:xfrm>
            <a:off x="1770120" y="1676520"/>
            <a:ext cx="8534160" cy="1576440"/>
          </a:xfrm>
          <a:prstGeom prst="rect">
            <a:avLst/>
          </a:prstGeom>
          <a:noFill/>
          <a:ln w="28575">
            <a:solidFill>
              <a:srgbClr val="000000"/>
            </a:solidFill>
            <a:miter/>
          </a:ln>
        </p:spPr>
        <p:style>
          <a:lnRef idx="0"/>
          <a:fillRef idx="0"/>
          <a:effectRef idx="0"/>
          <a:fontRef idx="minor"/>
        </p:style>
        <p:txBody>
          <a:bodyPr lIns="90000" rIns="90000" tIns="45000" bIns="45000" anchor="t">
            <a:spAutoFit/>
          </a:bodyPr>
          <a:p>
            <a:pPr>
              <a:lnSpc>
                <a:spcPct val="100000"/>
              </a:lnSpc>
              <a:spcBef>
                <a:spcPts val="901"/>
              </a:spcBef>
              <a:buNone/>
            </a:pPr>
            <a:r>
              <a:rPr b="1" lang="en-US" sz="1800" spc="-1" strike="noStrike">
                <a:solidFill>
                  <a:srgbClr val="000000"/>
                </a:solidFill>
                <a:latin typeface="Courier New"/>
              </a:rPr>
              <a:t>These are 30 hours of average defect data on sets of  circuit boards. Roughly what is the typical value?</a:t>
            </a:r>
            <a:endParaRPr b="0" lang="en-US" sz="1800" spc="-1" strike="noStrike">
              <a:latin typeface="Arial"/>
            </a:endParaRPr>
          </a:p>
          <a:p>
            <a:pPr>
              <a:lnSpc>
                <a:spcPct val="100000"/>
              </a:lnSpc>
              <a:spcBef>
                <a:spcPts val="901"/>
              </a:spcBef>
              <a:buNone/>
            </a:pPr>
            <a:r>
              <a:rPr b="1" lang="en-US" sz="1800" spc="-1" strike="noStrike">
                <a:solidFill>
                  <a:srgbClr val="000000"/>
                </a:solidFill>
                <a:latin typeface="Courier New"/>
              </a:rPr>
              <a:t>1.45  1.65  1.50  2.25  1.65  1.60  2.30  2.20  2.70  1.70</a:t>
            </a:r>
            <a:br/>
            <a:r>
              <a:rPr b="1" lang="en-US" sz="1800" spc="-1" strike="noStrike">
                <a:solidFill>
                  <a:srgbClr val="000000"/>
                </a:solidFill>
                <a:latin typeface="Courier New"/>
              </a:rPr>
              <a:t>2.35  1.70  1.90  1.45  1.40  2.60  2.05  1.70  1.05  2.35</a:t>
            </a:r>
            <a:br/>
            <a:r>
              <a:rPr b="1" lang="en-US" sz="1800" spc="-1" strike="noStrike">
                <a:solidFill>
                  <a:srgbClr val="000000"/>
                </a:solidFill>
                <a:latin typeface="Courier New"/>
              </a:rPr>
              <a:t>1.90  1.55  1.95  1.60  2.05  2.05  1.70  2.30  1.30  2.35</a:t>
            </a:r>
            <a:endParaRPr b="0" lang="en-US" sz="1800" spc="-1" strike="noStrike">
              <a:latin typeface="Arial"/>
            </a:endParaRPr>
          </a:p>
        </p:txBody>
      </p:sp>
      <p:sp>
        <p:nvSpPr>
          <p:cNvPr id="267" name="TextBox 8"/>
          <p:cNvSpPr/>
          <p:nvPr/>
        </p:nvSpPr>
        <p:spPr>
          <a:xfrm>
            <a:off x="0" y="6475680"/>
            <a:ext cx="704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808080"/>
                </a:solidFill>
                <a:latin typeface="Arial"/>
              </a:rPr>
              <a:t>[WG]</a:t>
            </a:r>
            <a:endParaRPr b="0" lang="en-US" sz="1800" spc="-1" strike="noStrike">
              <a:latin typeface="Arial"/>
            </a:endParaRPr>
          </a:p>
        </p:txBody>
      </p:sp>
      <p:sp>
        <p:nvSpPr>
          <p:cNvPr id="4" name="PlaceHolder 3"/>
          <p:cNvSpPr>
            <a:spLocks noGrp="1"/>
          </p:cNvSpPr>
          <p:nvPr>
            <p:ph type="sldNum" idx="6"/>
          </p:nvPr>
        </p:nvSpPr>
        <p:spPr/>
        <p:txBody>
          <a:bodyPr/>
          <a:p>
            <a:fld id="{6F76C013-37D7-4D7A-81D3-EEB2DE99BF59}" type="slidenum">
              <a:t>6</a:t>
            </a:fld>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26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65">
                                            <p:txEl>
                                              <p:pRg st="5" end="5"/>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65">
                                            <p:txEl>
                                              <p:pRg st="6" end="6"/>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65">
                                            <p:txEl>
                                              <p:pRg st="7" end="7"/>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65">
                                            <p:txEl>
                                              <p:pRg st="8" end="8"/>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6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The mean Of aggregate data</a:t>
            </a:r>
            <a:endParaRPr b="0" lang="en-US" sz="3600" spc="-1" strike="noStrike">
              <a:solidFill>
                <a:srgbClr val="000000"/>
              </a:solidFill>
              <a:latin typeface="Arial"/>
            </a:endParaRPr>
          </a:p>
        </p:txBody>
      </p:sp>
      <p:pic>
        <p:nvPicPr>
          <p:cNvPr id="269" name="Picture 12" descr=""/>
          <p:cNvPicPr/>
          <p:nvPr/>
        </p:nvPicPr>
        <p:blipFill>
          <a:blip r:embed="rId1"/>
          <a:stretch/>
        </p:blipFill>
        <p:spPr>
          <a:xfrm>
            <a:off x="2482560" y="1596600"/>
            <a:ext cx="7314840" cy="4071600"/>
          </a:xfrm>
          <a:prstGeom prst="rect">
            <a:avLst/>
          </a:prstGeom>
          <a:ln w="9525">
            <a:noFill/>
          </a:ln>
        </p:spPr>
      </p:pic>
      <p:sp>
        <p:nvSpPr>
          <p:cNvPr id="270" name="TextBox 4"/>
          <p:cNvSpPr/>
          <p:nvPr/>
        </p:nvSpPr>
        <p:spPr>
          <a:xfrm>
            <a:off x="2228400" y="5766480"/>
            <a:ext cx="75556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000000"/>
                </a:solidFill>
                <a:latin typeface="Arial"/>
              </a:rPr>
              <a:t>Average list price:</a:t>
            </a:r>
            <a:endParaRPr b="0" lang="en-US" sz="1800" spc="-1" strike="noStrike">
              <a:latin typeface="Arial"/>
            </a:endParaRPr>
          </a:p>
          <a:p>
            <a:pPr>
              <a:lnSpc>
                <a:spcPct val="100000"/>
              </a:lnSpc>
              <a:buNone/>
            </a:pPr>
            <a:r>
              <a:rPr b="1" lang="en-US" sz="1800" spc="-1" strike="noStrike">
                <a:solidFill>
                  <a:srgbClr val="000000"/>
                </a:solidFill>
                <a:latin typeface="Arial"/>
              </a:rPr>
              <a:t>1/51 ($898,800 + $713,864 + </a:t>
            </a:r>
            <a:r>
              <a:rPr b="1" lang="en-US" sz="1800" spc="-1" strike="noStrike">
                <a:solidFill>
                  <a:srgbClr val="000000"/>
                </a:solidFill>
                <a:latin typeface="Arial"/>
              </a:rPr>
              <a:t>… + $164,326) = $369,687</a:t>
            </a:r>
            <a:endParaRPr b="0" lang="en-US" sz="1800" spc="-1" strike="noStrike">
              <a:latin typeface="Arial"/>
            </a:endParaRPr>
          </a:p>
        </p:txBody>
      </p:sp>
      <p:sp>
        <p:nvSpPr>
          <p:cNvPr id="271" name="TextBox 6"/>
          <p:cNvSpPr/>
          <p:nvPr/>
        </p:nvSpPr>
        <p:spPr>
          <a:xfrm>
            <a:off x="0" y="6475680"/>
            <a:ext cx="704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808080"/>
                </a:solidFill>
                <a:latin typeface="Arial"/>
              </a:rPr>
              <a:t>[WG]</a:t>
            </a:r>
            <a:endParaRPr b="0" lang="en-US" sz="1800" spc="-1" strike="noStrike">
              <a:latin typeface="Arial"/>
            </a:endParaRPr>
          </a:p>
        </p:txBody>
      </p:sp>
      <p:sp>
        <p:nvSpPr>
          <p:cNvPr id="3" name="PlaceHolder 2"/>
          <p:cNvSpPr>
            <a:spLocks noGrp="1"/>
          </p:cNvSpPr>
          <p:nvPr>
            <p:ph type="sldNum" idx="9"/>
          </p:nvPr>
        </p:nvSpPr>
        <p:spPr/>
        <p:txBody>
          <a:bodyPr/>
          <a:p>
            <a:fld id="{B302CD39-E3F8-424E-BEB7-671A5235ED31}" type="slidenum">
              <a:t>7</a:t>
            </a:fld>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26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Averaging Averages?</a:t>
            </a:r>
            <a:endParaRPr b="0" lang="en-US" sz="3600" spc="-1" strike="noStrike">
              <a:solidFill>
                <a:srgbClr val="000000"/>
              </a:solidFill>
              <a:latin typeface="Arial"/>
            </a:endParaRPr>
          </a:p>
        </p:txBody>
      </p:sp>
      <p:sp>
        <p:nvSpPr>
          <p:cNvPr id="273" name="PlaceHolder 2"/>
          <p:cNvSpPr>
            <a:spLocks noGrp="1"/>
          </p:cNvSpPr>
          <p:nvPr>
            <p:ph/>
          </p:nvPr>
        </p:nvSpPr>
        <p:spPr>
          <a:xfrm>
            <a:off x="609480" y="1752480"/>
            <a:ext cx="10159560" cy="4373280"/>
          </a:xfrm>
          <a:prstGeom prst="rect">
            <a:avLst/>
          </a:prstGeom>
          <a:noFill/>
          <a:ln w="0">
            <a:noFill/>
          </a:ln>
        </p:spPr>
        <p:txBody>
          <a:bodyPr anchor="t">
            <a:noAutofit/>
          </a:bodyPr>
          <a:p>
            <a:pPr>
              <a:lnSpc>
                <a:spcPct val="100000"/>
              </a:lnSpc>
              <a:spcBef>
                <a:spcPts val="400"/>
              </a:spcBef>
              <a:spcAft>
                <a:spcPts val="601"/>
              </a:spcAft>
              <a:buNone/>
              <a:tabLst>
                <a:tab algn="l" pos="0"/>
              </a:tabLst>
            </a:pPr>
            <a:r>
              <a:rPr b="1" lang="en-US" sz="2000" spc="-1" strike="noStrike">
                <a:solidFill>
                  <a:srgbClr val="000000"/>
                </a:solidFill>
                <a:latin typeface="Arial"/>
              </a:rPr>
              <a:t>Hawaii’s average listing </a:t>
            </a:r>
            <a:r>
              <a:rPr b="1" lang="en-US" sz="2000" spc="-1" strike="noStrike">
                <a:solidFill>
                  <a:srgbClr val="000000"/>
                </a:solidFill>
                <a:latin typeface="Arial"/>
              </a:rPr>
              <a:t>	</a:t>
            </a:r>
            <a:r>
              <a:rPr b="1" lang="en-US" sz="2000" spc="-1" strike="noStrike">
                <a:solidFill>
                  <a:srgbClr val="000000"/>
                </a:solidFill>
                <a:latin typeface="Arial"/>
              </a:rPr>
              <a:t>= $896,800</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Hawaii’s population       </a:t>
            </a:r>
            <a:r>
              <a:rPr b="1" lang="en-US" sz="2000" spc="-1" strike="noStrike">
                <a:solidFill>
                  <a:srgbClr val="000000"/>
                </a:solidFill>
                <a:latin typeface="Arial"/>
              </a:rPr>
              <a:t>	</a:t>
            </a:r>
            <a:r>
              <a:rPr b="1" lang="en-US" sz="2000" spc="-1" strike="noStrike">
                <a:solidFill>
                  <a:srgbClr val="000000"/>
                </a:solidFill>
                <a:latin typeface="Arial"/>
              </a:rPr>
              <a:t>= 1,275,194</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Illinois’ average listing </a:t>
            </a:r>
            <a:r>
              <a:rPr b="1" lang="en-US" sz="2000" spc="-1" strike="noStrike">
                <a:solidFill>
                  <a:srgbClr val="000000"/>
                </a:solidFill>
                <a:latin typeface="Arial"/>
              </a:rPr>
              <a:t>	</a:t>
            </a:r>
            <a:r>
              <a:rPr b="1" lang="en-US" sz="2000" spc="-1" strike="noStrike">
                <a:solidFill>
                  <a:srgbClr val="000000"/>
                </a:solidFill>
                <a:latin typeface="Arial"/>
              </a:rPr>
              <a:t>= $377,683</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Illinois’ population </a:t>
            </a:r>
            <a:r>
              <a:rPr b="1" lang="en-US" sz="2000" spc="-1" strike="noStrike">
                <a:solidFill>
                  <a:srgbClr val="000000"/>
                </a:solidFill>
                <a:latin typeface="Arial"/>
              </a:rPr>
              <a:t>	</a:t>
            </a:r>
            <a:r>
              <a:rPr b="1" lang="en-US" sz="2000" spc="-1" strike="noStrike">
                <a:solidFill>
                  <a:srgbClr val="000000"/>
                </a:solidFill>
                <a:latin typeface="Arial"/>
              </a:rPr>
              <a:t>	</a:t>
            </a:r>
            <a:r>
              <a:rPr b="1" lang="en-US" sz="2000" spc="-1" strike="noStrike">
                <a:solidFill>
                  <a:srgbClr val="000000"/>
                </a:solidFill>
                <a:latin typeface="Arial"/>
              </a:rPr>
              <a:t>= 12,763,371</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Illinois and Hawaii each get an equal weight of 1/51 = .019607 when the mean is computed.</a:t>
            </a:r>
            <a:endParaRPr b="1" lang="en-US" sz="2000" spc="-1" strike="noStrike">
              <a:solidFill>
                <a:srgbClr val="000000"/>
              </a:solidFill>
              <a:latin typeface="Arial"/>
            </a:endParaRPr>
          </a:p>
          <a:p>
            <a:pPr>
              <a:lnSpc>
                <a:spcPct val="100000"/>
              </a:lnSpc>
              <a:spcBef>
                <a:spcPts val="400"/>
              </a:spcBef>
              <a:spcAft>
                <a:spcPts val="601"/>
              </a:spcAft>
              <a:buNone/>
              <a:tabLst>
                <a:tab algn="l" pos="0"/>
              </a:tabLst>
            </a:pPr>
            <a:r>
              <a:rPr b="1" lang="en-US" sz="2000" spc="-1" strike="noStrike">
                <a:solidFill>
                  <a:srgbClr val="000000"/>
                </a:solidFill>
                <a:latin typeface="Arial"/>
              </a:rPr>
              <a:t>Looks like Hawaii is getting too much influence </a:t>
            </a:r>
            <a:r>
              <a:rPr b="1" lang="en-US" sz="2000" spc="-1" strike="noStrike">
                <a:solidFill>
                  <a:srgbClr val="000000"/>
                </a:solidFill>
                <a:latin typeface="Arial"/>
              </a:rPr>
              <a:t>…</a:t>
            </a:r>
            <a:endParaRPr b="1" lang="en-US" sz="2000" spc="-1" strike="noStrike">
              <a:solidFill>
                <a:srgbClr val="000000"/>
              </a:solidFill>
              <a:latin typeface="Arial"/>
            </a:endParaRPr>
          </a:p>
        </p:txBody>
      </p:sp>
      <p:pic>
        <p:nvPicPr>
          <p:cNvPr id="274" name="Picture 5" descr=""/>
          <p:cNvPicPr/>
          <p:nvPr/>
        </p:nvPicPr>
        <p:blipFill>
          <a:blip r:embed="rId1"/>
          <a:stretch/>
        </p:blipFill>
        <p:spPr>
          <a:xfrm>
            <a:off x="7872840" y="1752480"/>
            <a:ext cx="2040840" cy="1744920"/>
          </a:xfrm>
          <a:prstGeom prst="rect">
            <a:avLst/>
          </a:prstGeom>
          <a:ln w="0">
            <a:noFill/>
          </a:ln>
        </p:spPr>
      </p:pic>
      <p:grpSp>
        <p:nvGrpSpPr>
          <p:cNvPr id="275" name="Group 8"/>
          <p:cNvGrpSpPr/>
          <p:nvPr/>
        </p:nvGrpSpPr>
        <p:grpSpPr>
          <a:xfrm>
            <a:off x="1911600" y="5570640"/>
            <a:ext cx="8314920" cy="1110600"/>
            <a:chOff x="1911600" y="5570640"/>
            <a:chExt cx="8314920" cy="1110600"/>
          </a:xfrm>
        </p:grpSpPr>
        <p:pic>
          <p:nvPicPr>
            <p:cNvPr id="276" name="Picture 6" descr=""/>
            <p:cNvPicPr/>
            <p:nvPr/>
          </p:nvPicPr>
          <p:blipFill>
            <a:blip r:embed="rId2"/>
            <a:stretch/>
          </p:blipFill>
          <p:spPr>
            <a:xfrm>
              <a:off x="1911600" y="5570640"/>
              <a:ext cx="1119600" cy="1110600"/>
            </a:xfrm>
            <a:prstGeom prst="rect">
              <a:avLst/>
            </a:prstGeom>
            <a:ln w="0">
              <a:noFill/>
            </a:ln>
          </p:spPr>
        </p:pic>
        <p:pic>
          <p:nvPicPr>
            <p:cNvPr id="277" name="Picture 10" descr=""/>
            <p:cNvPicPr/>
            <p:nvPr/>
          </p:nvPicPr>
          <p:blipFill>
            <a:blip r:embed="rId3"/>
            <a:stretch/>
          </p:blipFill>
          <p:spPr>
            <a:xfrm>
              <a:off x="3710520" y="5570640"/>
              <a:ext cx="1119600" cy="1110600"/>
            </a:xfrm>
            <a:prstGeom prst="rect">
              <a:avLst/>
            </a:prstGeom>
            <a:ln w="0">
              <a:noFill/>
            </a:ln>
          </p:spPr>
        </p:pic>
        <p:pic>
          <p:nvPicPr>
            <p:cNvPr id="278" name="Picture 11" descr=""/>
            <p:cNvPicPr/>
            <p:nvPr/>
          </p:nvPicPr>
          <p:blipFill>
            <a:blip r:embed="rId4"/>
            <a:stretch/>
          </p:blipFill>
          <p:spPr>
            <a:xfrm>
              <a:off x="5509080" y="5570640"/>
              <a:ext cx="1119600" cy="1110600"/>
            </a:xfrm>
            <a:prstGeom prst="rect">
              <a:avLst/>
            </a:prstGeom>
            <a:ln w="0">
              <a:noFill/>
            </a:ln>
          </p:spPr>
        </p:pic>
        <p:pic>
          <p:nvPicPr>
            <p:cNvPr id="279" name="Picture 12" descr=""/>
            <p:cNvPicPr/>
            <p:nvPr/>
          </p:nvPicPr>
          <p:blipFill>
            <a:blip r:embed="rId5"/>
            <a:stretch/>
          </p:blipFill>
          <p:spPr>
            <a:xfrm>
              <a:off x="7308000" y="5570640"/>
              <a:ext cx="1119600" cy="1110600"/>
            </a:xfrm>
            <a:prstGeom prst="rect">
              <a:avLst/>
            </a:prstGeom>
            <a:ln w="0">
              <a:noFill/>
            </a:ln>
          </p:spPr>
        </p:pic>
        <p:pic>
          <p:nvPicPr>
            <p:cNvPr id="280" name="Picture 13" descr=""/>
            <p:cNvPicPr/>
            <p:nvPr/>
          </p:nvPicPr>
          <p:blipFill>
            <a:blip r:embed="rId6"/>
            <a:stretch/>
          </p:blipFill>
          <p:spPr>
            <a:xfrm>
              <a:off x="9106920" y="5570640"/>
              <a:ext cx="1119600" cy="1110600"/>
            </a:xfrm>
            <a:prstGeom prst="rect">
              <a:avLst/>
            </a:prstGeom>
            <a:ln w="0">
              <a:noFill/>
            </a:ln>
          </p:spPr>
        </p:pic>
      </p:grpSp>
      <p:sp>
        <p:nvSpPr>
          <p:cNvPr id="281" name="TextBox 14"/>
          <p:cNvSpPr/>
          <p:nvPr/>
        </p:nvSpPr>
        <p:spPr>
          <a:xfrm>
            <a:off x="0" y="6475680"/>
            <a:ext cx="7041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808080"/>
                </a:solidFill>
                <a:latin typeface="Arial"/>
              </a:rPr>
              <a:t>[WG]</a:t>
            </a:r>
            <a:endParaRPr b="0" lang="en-US" sz="1800" spc="-1" strike="noStrike">
              <a:latin typeface="Arial"/>
            </a:endParaRPr>
          </a:p>
        </p:txBody>
      </p:sp>
      <p:sp>
        <p:nvSpPr>
          <p:cNvPr id="4" name="PlaceHolder 3"/>
          <p:cNvSpPr>
            <a:spLocks noGrp="1"/>
          </p:cNvSpPr>
          <p:nvPr>
            <p:ph type="sldNum" idx="6"/>
          </p:nvPr>
        </p:nvSpPr>
        <p:spPr/>
        <p:txBody>
          <a:bodyPr/>
          <a:p>
            <a:fld id="{135D5DC5-74B7-4A0E-9B87-F791E9E16E16}" type="slidenum">
              <a:t>8</a:t>
            </a:fld>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73">
                                            <p:txEl>
                                              <p:pRg st="0" end="0"/>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273">
                                            <p:txEl>
                                              <p:pRg st="1" end="1"/>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274"/>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73">
                                            <p:txEl>
                                              <p:pRg st="2" end="2"/>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273">
                                            <p:txEl>
                                              <p:pRg st="3" end="3"/>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275"/>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73">
                                            <p:txEl>
                                              <p:pRg st="5" end="5"/>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7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152640"/>
            <a:ext cx="7721280" cy="1371240"/>
          </a:xfrm>
          <a:prstGeom prst="rect">
            <a:avLst/>
          </a:prstGeom>
          <a:noFill/>
          <a:ln w="0">
            <a:noFill/>
          </a:ln>
        </p:spPr>
        <p:txBody>
          <a:bodyPr anchor="b">
            <a:noAutofit/>
          </a:bodyPr>
          <a:p>
            <a:pPr>
              <a:lnSpc>
                <a:spcPct val="100000"/>
              </a:lnSpc>
              <a:buNone/>
            </a:pPr>
            <a:r>
              <a:rPr b="0" lang="en-US" sz="3600" spc="-60" strike="noStrike" cap="all">
                <a:solidFill>
                  <a:srgbClr val="d1282e"/>
                </a:solidFill>
                <a:latin typeface="Arial Black"/>
              </a:rPr>
              <a:t>Weighted Average</a:t>
            </a:r>
            <a:endParaRPr b="0" lang="en-US" sz="3600" spc="-1" strike="noStrike">
              <a:solidFill>
                <a:srgbClr val="000000"/>
              </a:solidFill>
              <a:latin typeface="Arial"/>
            </a:endParaRPr>
          </a:p>
        </p:txBody>
      </p:sp>
      <p:graphicFrame>
        <p:nvGraphicFramePr>
          <p:cNvPr id="283" name="Object 4"/>
          <p:cNvGraphicFramePr/>
          <p:nvPr/>
        </p:nvGraphicFramePr>
        <p:xfrm>
          <a:off x="2362320" y="1781280"/>
          <a:ext cx="7772040" cy="2301480"/>
        </p:xfrm>
        <a:graphic>
          <a:graphicData uri="http://schemas.openxmlformats.org/presentationml/2006/ole">
            <p:oleObj progId="Equation.DSMT4" r:id="rId1" spid="">
              <p:embed/>
              <p:pic>
                <p:nvPicPr>
                  <p:cNvPr id="284" name="Object 4" descr=""/>
                  <p:cNvPicPr/>
                  <p:nvPr/>
                </p:nvPicPr>
                <p:blipFill>
                  <a:blip r:embed="rId2"/>
                  <a:stretch/>
                </p:blipFill>
                <p:spPr>
                  <a:xfrm>
                    <a:off x="2362320" y="1781280"/>
                    <a:ext cx="7772040" cy="2301480"/>
                  </a:xfrm>
                  <a:prstGeom prst="rect">
                    <a:avLst/>
                  </a:prstGeom>
                  <a:ln w="0">
                    <a:noFill/>
                  </a:ln>
                </p:spPr>
              </p:pic>
            </p:oleObj>
          </a:graphicData>
        </a:graphic>
      </p:graphicFrame>
      <p:sp>
        <p:nvSpPr>
          <p:cNvPr id="285" name="Text Box 5"/>
          <p:cNvSpPr/>
          <p:nvPr/>
        </p:nvSpPr>
        <p:spPr>
          <a:xfrm>
            <a:off x="2286000" y="4311000"/>
            <a:ext cx="7848360" cy="700200"/>
          </a:xfrm>
          <a:prstGeom prst="rect">
            <a:avLst/>
          </a:prstGeom>
          <a:noFill/>
          <a:ln w="9525">
            <a:noFill/>
          </a:ln>
        </p:spPr>
        <p:style>
          <a:lnRef idx="0"/>
          <a:fillRef idx="0"/>
          <a:effectRef idx="0"/>
          <a:fontRef idx="minor"/>
        </p:style>
        <p:txBody>
          <a:bodyPr lIns="90000" rIns="90000" tIns="45000" bIns="45000" anchor="t">
            <a:spAutoFit/>
          </a:bodyPr>
          <a:p>
            <a:pPr>
              <a:lnSpc>
                <a:spcPct val="100000"/>
              </a:lnSpc>
              <a:spcBef>
                <a:spcPts val="1001"/>
              </a:spcBef>
              <a:buNone/>
            </a:pPr>
            <a:r>
              <a:rPr b="0" lang="en-US" sz="2000" spc="-1" strike="noStrike">
                <a:solidFill>
                  <a:srgbClr val="000000"/>
                </a:solidFill>
                <a:latin typeface="Arial"/>
              </a:rPr>
              <a:t>New average is $409,234 compared to $369,687 without weights, an error of 11%</a:t>
            </a:r>
            <a:endParaRPr b="0" lang="en-US" sz="2000" spc="-1" strike="noStrike">
              <a:latin typeface="Arial"/>
            </a:endParaRPr>
          </a:p>
        </p:txBody>
      </p:sp>
      <p:sp>
        <p:nvSpPr>
          <p:cNvPr id="286" name="Rectangle 7"/>
          <p:cNvSpPr/>
          <p:nvPr/>
        </p:nvSpPr>
        <p:spPr>
          <a:xfrm>
            <a:off x="2302200" y="1629000"/>
            <a:ext cx="6933960" cy="685440"/>
          </a:xfrm>
          <a:prstGeom prst="rect">
            <a:avLst/>
          </a:prstGeom>
          <a:noFill/>
          <a:ln>
            <a:solidFill>
              <a:srgbClr val="d1282e"/>
            </a:solidFill>
            <a:round/>
          </a:ln>
        </p:spPr>
        <p:style>
          <a:lnRef idx="2">
            <a:schemeClr val="dk1"/>
          </a:lnRef>
          <a:fillRef idx="1">
            <a:schemeClr val="lt1"/>
          </a:fillRef>
          <a:effectRef idx="0">
            <a:schemeClr val="dk1"/>
          </a:effectRef>
          <a:fontRef idx="minor"/>
        </p:style>
      </p:sp>
      <p:sp>
        <p:nvSpPr>
          <p:cNvPr id="287" name="TextBox 9"/>
          <p:cNvSpPr/>
          <p:nvPr/>
        </p:nvSpPr>
        <p:spPr>
          <a:xfrm>
            <a:off x="5048280" y="6475680"/>
            <a:ext cx="656532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600" spc="-1" strike="noStrike">
                <a:solidFill>
                  <a:srgbClr val="808080"/>
                </a:solidFill>
                <a:latin typeface="Arial"/>
              </a:rPr>
              <a:t>State population data: http://www.factmonster.com/ipka/A0004986.html</a:t>
            </a:r>
            <a:endParaRPr b="0" lang="en-US" sz="1600" spc="-1" strike="noStrike">
              <a:latin typeface="Arial"/>
            </a:endParaRPr>
          </a:p>
        </p:txBody>
      </p:sp>
      <p:sp>
        <p:nvSpPr>
          <p:cNvPr id="288" name="Rounded Rectangle 4"/>
          <p:cNvSpPr/>
          <p:nvPr/>
        </p:nvSpPr>
        <p:spPr>
          <a:xfrm>
            <a:off x="1981080" y="5127120"/>
            <a:ext cx="8152920" cy="1138320"/>
          </a:xfrm>
          <a:prstGeom prst="roundRect">
            <a:avLst>
              <a:gd name="adj" fmla="val 16667"/>
            </a:avLst>
          </a:prstGeom>
          <a:solidFill>
            <a:srgbClr val="000000"/>
          </a:solidFill>
          <a:ln>
            <a:solidFill>
              <a:srgbClr val="000000"/>
            </a:solidFill>
            <a:round/>
          </a:ln>
        </p:spPr>
        <p:style>
          <a:lnRef idx="2">
            <a:schemeClr val="dk1">
              <a:shade val="50000"/>
            </a:schemeClr>
          </a:lnRef>
          <a:fillRef idx="1">
            <a:schemeClr val="dk1"/>
          </a:fillRef>
          <a:effectRef idx="0">
            <a:schemeClr val="dk1"/>
          </a:effectRef>
          <a:fontRef idx="minor"/>
        </p:style>
        <p:txBody>
          <a:bodyPr lIns="90000" rIns="90000" tIns="45000" bIns="45000" anchor="ctr">
            <a:noAutofit/>
          </a:bodyPr>
          <a:p>
            <a:pPr algn="ctr">
              <a:lnSpc>
                <a:spcPct val="100000"/>
              </a:lnSpc>
              <a:buNone/>
            </a:pPr>
            <a:r>
              <a:rPr b="1" lang="en-US" sz="2400" spc="-1" strike="noStrike">
                <a:solidFill>
                  <a:srgbClr val="ffffff"/>
                </a:solidFill>
                <a:latin typeface="Arial"/>
              </a:rPr>
              <a:t>Sometimes an unequal weighting of the observations is necessary</a:t>
            </a:r>
            <a:endParaRPr b="0" lang="en-US" sz="2400" spc="-1" strike="noStrike">
              <a:latin typeface="Arial"/>
            </a:endParaRPr>
          </a:p>
        </p:txBody>
      </p:sp>
      <p:pic>
        <p:nvPicPr>
          <p:cNvPr id="289" name="" descr=""/>
          <p:cNvPicPr/>
          <p:nvPr/>
        </p:nvPicPr>
        <p:blipFill>
          <a:blip r:embed="rId3"/>
          <a:stretch/>
        </p:blipFill>
        <p:spPr>
          <a:xfrm>
            <a:off x="2362320" y="1778040"/>
            <a:ext cx="7772400" cy="2298600"/>
          </a:xfrm>
          <a:prstGeom prst="rect">
            <a:avLst/>
          </a:prstGeom>
          <a:ln w="0">
            <a:noFill/>
          </a:ln>
        </p:spPr>
      </p:pic>
      <p:sp>
        <p:nvSpPr>
          <p:cNvPr id="3" name="PlaceHolder 2"/>
          <p:cNvSpPr>
            <a:spLocks noGrp="1"/>
          </p:cNvSpPr>
          <p:nvPr>
            <p:ph type="sldNum" idx="6"/>
          </p:nvPr>
        </p:nvSpPr>
        <p:spPr/>
        <p:txBody>
          <a:bodyPr/>
          <a:p>
            <a:fld id="{215A2FA9-6DC0-4D48-8AF8-7A5213259935}" type="slidenum">
              <a:t>9</a:t>
            </a:fld>
          </a:p>
        </p:txBody>
      </p:sp>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86"/>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284"/>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28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8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Essential.thmx</Template>
  <TotalTime>17412</TotalTime>
  <Application>LibreOffice/7.3.0.3$Linux_X86_64 LibreOffice_project/30$Build-3</Application>
  <AppVersion>15.0000</AppVersion>
  <Words>2923</Words>
  <Paragraphs>475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2013-03-05T15:39:19Z</dcterms:created>
  <dc:creator>John Dickerson</dc:creator>
  <dc:description/>
  <dc:language>en-US</dc:language>
  <cp:lastModifiedBy/>
  <cp:lastPrinted>2019-09-11T18:15:05Z</cp:lastPrinted>
  <dcterms:modified xsi:type="dcterms:W3CDTF">2022-02-23T16:29:11Z</dcterms:modified>
  <cp:revision>2019</cp:revision>
  <dc:subject/>
  <dc:title>Kidney Exchange at CMU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29</vt:i4>
  </property>
  <property fmtid="{D5CDD505-2E9C-101B-9397-08002B2CF9AE}" pid="3" name="PresentationFormat">
    <vt:lpwstr>Widescreen</vt:lpwstr>
  </property>
  <property fmtid="{D5CDD505-2E9C-101B-9397-08002B2CF9AE}" pid="4" name="Slides">
    <vt:i4>59</vt:i4>
  </property>
</Properties>
</file>